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4"/>
  </p:notesMasterIdLst>
  <p:sldIdLst>
    <p:sldId id="259" r:id="rId5"/>
    <p:sldId id="260" r:id="rId6"/>
    <p:sldId id="262" r:id="rId7"/>
    <p:sldId id="277" r:id="rId8"/>
    <p:sldId id="263" r:id="rId9"/>
    <p:sldId id="264" r:id="rId10"/>
    <p:sldId id="283" r:id="rId11"/>
    <p:sldId id="265" r:id="rId12"/>
    <p:sldId id="282" r:id="rId13"/>
    <p:sldId id="280" r:id="rId14"/>
    <p:sldId id="278" r:id="rId15"/>
    <p:sldId id="268" r:id="rId16"/>
    <p:sldId id="269" r:id="rId17"/>
    <p:sldId id="275" r:id="rId18"/>
    <p:sldId id="279" r:id="rId19"/>
    <p:sldId id="281" r:id="rId20"/>
    <p:sldId id="284" r:id="rId21"/>
    <p:sldId id="276" r:id="rId22"/>
    <p:sldId id="272" r:id="rId23"/>
  </p:sldIdLst>
  <p:sldSz cx="9144000" cy="5143500" type="screen16x9"/>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A618D"/>
    <a:srgbClr val="273E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E8F688-D999-4016-B6EA-26E29CD3EAE1}" v="8" dt="2024-08-16T19:14:51.5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3333" autoAdjust="0"/>
  </p:normalViewPr>
  <p:slideViewPr>
    <p:cSldViewPr>
      <p:cViewPr varScale="1">
        <p:scale>
          <a:sx n="146" d="100"/>
          <a:sy n="146" d="100"/>
        </p:scale>
        <p:origin x="516" y="10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305" cy="4651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1488" y="0"/>
            <a:ext cx="3037305" cy="465134"/>
          </a:xfrm>
          <a:prstGeom prst="rect">
            <a:avLst/>
          </a:prstGeom>
        </p:spPr>
        <p:txBody>
          <a:bodyPr vert="horz" lIns="91440" tIns="45720" rIns="91440" bIns="45720" rtlCol="0"/>
          <a:lstStyle>
            <a:lvl1pPr algn="r">
              <a:defRPr sz="1200"/>
            </a:lvl1pPr>
          </a:lstStyle>
          <a:p>
            <a:fld id="{EBAD3592-5ACC-458A-94F0-350A698A84B3}" type="datetimeFigureOut">
              <a:rPr lang="en-US" smtClean="0"/>
              <a:t>9/17/2024</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6417"/>
            <a:ext cx="5608320" cy="418306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701"/>
            <a:ext cx="3037305" cy="465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1488" y="8829701"/>
            <a:ext cx="3037305" cy="465134"/>
          </a:xfrm>
          <a:prstGeom prst="rect">
            <a:avLst/>
          </a:prstGeom>
        </p:spPr>
        <p:txBody>
          <a:bodyPr vert="horz" lIns="91440" tIns="45720" rIns="91440" bIns="45720" rtlCol="0" anchor="b"/>
          <a:lstStyle>
            <a:lvl1pPr algn="r">
              <a:defRPr sz="1200"/>
            </a:lvl1pPr>
          </a:lstStyle>
          <a:p>
            <a:fld id="{AC6D1055-3BA0-4559-BE60-6A24FE0A19EE}" type="slidenum">
              <a:rPr lang="en-US" smtClean="0"/>
              <a:t>‹#›</a:t>
            </a:fld>
            <a:endParaRPr lang="en-US"/>
          </a:p>
        </p:txBody>
      </p:sp>
    </p:spTree>
    <p:extLst>
      <p:ext uri="{BB962C8B-B14F-4D97-AF65-F5344CB8AC3E}">
        <p14:creationId xmlns:p14="http://schemas.microsoft.com/office/powerpoint/2010/main" val="4283778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6D1055-3BA0-4559-BE60-6A24FE0A19EE}" type="slidenum">
              <a:rPr lang="en-US" smtClean="0"/>
              <a:t>1</a:t>
            </a:fld>
            <a:endParaRPr lang="en-US"/>
          </a:p>
        </p:txBody>
      </p:sp>
    </p:spTree>
    <p:extLst>
      <p:ext uri="{BB962C8B-B14F-4D97-AF65-F5344CB8AC3E}">
        <p14:creationId xmlns:p14="http://schemas.microsoft.com/office/powerpoint/2010/main" val="3269599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6D1055-3BA0-4559-BE60-6A24FE0A19EE}" type="slidenum">
              <a:rPr lang="en-US" smtClean="0"/>
              <a:t>10</a:t>
            </a:fld>
            <a:endParaRPr lang="en-US"/>
          </a:p>
        </p:txBody>
      </p:sp>
    </p:spTree>
    <p:extLst>
      <p:ext uri="{BB962C8B-B14F-4D97-AF65-F5344CB8AC3E}">
        <p14:creationId xmlns:p14="http://schemas.microsoft.com/office/powerpoint/2010/main" val="2287007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6D1055-3BA0-4559-BE60-6A24FE0A19EE}" type="slidenum">
              <a:rPr lang="en-US" smtClean="0"/>
              <a:t>11</a:t>
            </a:fld>
            <a:endParaRPr lang="en-US"/>
          </a:p>
        </p:txBody>
      </p:sp>
    </p:spTree>
    <p:extLst>
      <p:ext uri="{BB962C8B-B14F-4D97-AF65-F5344CB8AC3E}">
        <p14:creationId xmlns:p14="http://schemas.microsoft.com/office/powerpoint/2010/main" val="2766053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6D1055-3BA0-4559-BE60-6A24FE0A19EE}" type="slidenum">
              <a:rPr lang="en-US" smtClean="0"/>
              <a:t>12</a:t>
            </a:fld>
            <a:endParaRPr lang="en-US"/>
          </a:p>
        </p:txBody>
      </p:sp>
    </p:spTree>
    <p:extLst>
      <p:ext uri="{BB962C8B-B14F-4D97-AF65-F5344CB8AC3E}">
        <p14:creationId xmlns:p14="http://schemas.microsoft.com/office/powerpoint/2010/main" val="2717066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6D1055-3BA0-4559-BE60-6A24FE0A19EE}" type="slidenum">
              <a:rPr lang="en-US" smtClean="0"/>
              <a:t>13</a:t>
            </a:fld>
            <a:endParaRPr lang="en-US"/>
          </a:p>
        </p:txBody>
      </p:sp>
    </p:spTree>
    <p:extLst>
      <p:ext uri="{BB962C8B-B14F-4D97-AF65-F5344CB8AC3E}">
        <p14:creationId xmlns:p14="http://schemas.microsoft.com/office/powerpoint/2010/main" val="3522899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6D1055-3BA0-4559-BE60-6A24FE0A19EE}" type="slidenum">
              <a:rPr lang="en-US" smtClean="0"/>
              <a:t>14</a:t>
            </a:fld>
            <a:endParaRPr lang="en-US"/>
          </a:p>
        </p:txBody>
      </p:sp>
    </p:spTree>
    <p:extLst>
      <p:ext uri="{BB962C8B-B14F-4D97-AF65-F5344CB8AC3E}">
        <p14:creationId xmlns:p14="http://schemas.microsoft.com/office/powerpoint/2010/main" val="31769267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6D1055-3BA0-4559-BE60-6A24FE0A19EE}" type="slidenum">
              <a:rPr lang="en-US" smtClean="0"/>
              <a:t>15</a:t>
            </a:fld>
            <a:endParaRPr lang="en-US"/>
          </a:p>
        </p:txBody>
      </p:sp>
    </p:spTree>
    <p:extLst>
      <p:ext uri="{BB962C8B-B14F-4D97-AF65-F5344CB8AC3E}">
        <p14:creationId xmlns:p14="http://schemas.microsoft.com/office/powerpoint/2010/main" val="41656250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mn-lt"/>
                <a:ea typeface="+mn-ea"/>
                <a:cs typeface="+mn-cs"/>
              </a:rPr>
              <a:t>Veterans Court Initiative - Per SA Harvey, by the end of September, Maryland courts use a question on the intake form to begin screening candidates for mental health and drug court dockets to determine if they, or a member of their immediate family, has ever served in the military.  </a:t>
            </a:r>
            <a:endParaRPr lang="en-US" sz="1100" kern="1200" dirty="0">
              <a:solidFill>
                <a:schemeClr val="tx1"/>
              </a:solidFill>
              <a:effectLst/>
              <a:latin typeface="+mn-lt"/>
              <a:ea typeface="+mn-ea"/>
              <a:cs typeface="+mn-cs"/>
            </a:endParaRP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When a veteran is accepted into either program, he or she will be referred to MD Commitment to Veterans, for referral to available resources. The State’s Attorney’s office will track of the number of veterans who receive services. This is an example of a local effort that ended up having a state-wide impact.</a:t>
            </a:r>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C6D1055-3BA0-4559-BE60-6A24FE0A19EE}" type="slidenum">
              <a:rPr lang="en-US" smtClean="0"/>
              <a:t>16</a:t>
            </a:fld>
            <a:endParaRPr lang="en-US"/>
          </a:p>
        </p:txBody>
      </p:sp>
    </p:spTree>
    <p:extLst>
      <p:ext uri="{BB962C8B-B14F-4D97-AF65-F5344CB8AC3E}">
        <p14:creationId xmlns:p14="http://schemas.microsoft.com/office/powerpoint/2010/main" val="1065825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mn-lt"/>
                <a:ea typeface="+mn-ea"/>
                <a:cs typeface="+mn-cs"/>
              </a:rPr>
              <a:t>Veterans Court Initiative - Per SA Harvey, by the end of September, Maryland courts use a question on the intake form to begin screening candidates for mental health and drug court dockets to determine if they, or a member of their immediate family, has ever served in the military.  </a:t>
            </a:r>
            <a:endParaRPr lang="en-US" sz="1100" kern="1200" dirty="0">
              <a:solidFill>
                <a:schemeClr val="tx1"/>
              </a:solidFill>
              <a:effectLst/>
              <a:latin typeface="+mn-lt"/>
              <a:ea typeface="+mn-ea"/>
              <a:cs typeface="+mn-cs"/>
            </a:endParaRP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When a veteran is accepted into either program, he or she will be referred to MD Commitment to Veterans, for referral to available resources. The State’s Attorney’s office will track of the number of veterans who receive services. This is an example of a local effort that ended up having a state-wide impact.</a:t>
            </a:r>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C6D1055-3BA0-4559-BE60-6A24FE0A19EE}" type="slidenum">
              <a:rPr lang="en-US" smtClean="0"/>
              <a:t>17</a:t>
            </a:fld>
            <a:endParaRPr lang="en-US"/>
          </a:p>
        </p:txBody>
      </p:sp>
    </p:spTree>
    <p:extLst>
      <p:ext uri="{BB962C8B-B14F-4D97-AF65-F5344CB8AC3E}">
        <p14:creationId xmlns:p14="http://schemas.microsoft.com/office/powerpoint/2010/main" val="29250670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6D1055-3BA0-4559-BE60-6A24FE0A19EE}" type="slidenum">
              <a:rPr lang="en-US" smtClean="0"/>
              <a:t>18</a:t>
            </a:fld>
            <a:endParaRPr lang="en-US"/>
          </a:p>
        </p:txBody>
      </p:sp>
    </p:spTree>
    <p:extLst>
      <p:ext uri="{BB962C8B-B14F-4D97-AF65-F5344CB8AC3E}">
        <p14:creationId xmlns:p14="http://schemas.microsoft.com/office/powerpoint/2010/main" val="30579035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6D1055-3BA0-4559-BE60-6A24FE0A19EE}" type="slidenum">
              <a:rPr lang="en-US" smtClean="0"/>
              <a:t>19</a:t>
            </a:fld>
            <a:endParaRPr lang="en-US"/>
          </a:p>
        </p:txBody>
      </p:sp>
    </p:spTree>
    <p:extLst>
      <p:ext uri="{BB962C8B-B14F-4D97-AF65-F5344CB8AC3E}">
        <p14:creationId xmlns:p14="http://schemas.microsoft.com/office/powerpoint/2010/main" val="2928453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6D1055-3BA0-4559-BE60-6A24FE0A19EE}" type="slidenum">
              <a:rPr lang="en-US" smtClean="0"/>
              <a:t>2</a:t>
            </a:fld>
            <a:endParaRPr lang="en-US"/>
          </a:p>
        </p:txBody>
      </p:sp>
    </p:spTree>
    <p:extLst>
      <p:ext uri="{BB962C8B-B14F-4D97-AF65-F5344CB8AC3E}">
        <p14:creationId xmlns:p14="http://schemas.microsoft.com/office/powerpoint/2010/main" val="3870394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6D1055-3BA0-4559-BE60-6A24FE0A19EE}" type="slidenum">
              <a:rPr lang="en-US" smtClean="0"/>
              <a:t>3</a:t>
            </a:fld>
            <a:endParaRPr lang="en-US"/>
          </a:p>
        </p:txBody>
      </p:sp>
    </p:spTree>
    <p:extLst>
      <p:ext uri="{BB962C8B-B14F-4D97-AF65-F5344CB8AC3E}">
        <p14:creationId xmlns:p14="http://schemas.microsoft.com/office/powerpoint/2010/main" val="1385348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6D1055-3BA0-4559-BE60-6A24FE0A19EE}" type="slidenum">
              <a:rPr lang="en-US" smtClean="0"/>
              <a:t>4</a:t>
            </a:fld>
            <a:endParaRPr lang="en-US"/>
          </a:p>
        </p:txBody>
      </p:sp>
    </p:spTree>
    <p:extLst>
      <p:ext uri="{BB962C8B-B14F-4D97-AF65-F5344CB8AC3E}">
        <p14:creationId xmlns:p14="http://schemas.microsoft.com/office/powerpoint/2010/main" val="3397769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6D1055-3BA0-4559-BE60-6A24FE0A19EE}" type="slidenum">
              <a:rPr lang="en-US" smtClean="0"/>
              <a:t>5</a:t>
            </a:fld>
            <a:endParaRPr lang="en-US"/>
          </a:p>
        </p:txBody>
      </p:sp>
    </p:spTree>
    <p:extLst>
      <p:ext uri="{BB962C8B-B14F-4D97-AF65-F5344CB8AC3E}">
        <p14:creationId xmlns:p14="http://schemas.microsoft.com/office/powerpoint/2010/main" val="2315243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6D1055-3BA0-4559-BE60-6A24FE0A19EE}" type="slidenum">
              <a:rPr lang="en-US" smtClean="0"/>
              <a:t>6</a:t>
            </a:fld>
            <a:endParaRPr lang="en-US"/>
          </a:p>
        </p:txBody>
      </p:sp>
    </p:spTree>
    <p:extLst>
      <p:ext uri="{BB962C8B-B14F-4D97-AF65-F5344CB8AC3E}">
        <p14:creationId xmlns:p14="http://schemas.microsoft.com/office/powerpoint/2010/main" val="3080528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6D1055-3BA0-4559-BE60-6A24FE0A19EE}" type="slidenum">
              <a:rPr lang="en-US" smtClean="0"/>
              <a:t>7</a:t>
            </a:fld>
            <a:endParaRPr lang="en-US"/>
          </a:p>
        </p:txBody>
      </p:sp>
    </p:spTree>
    <p:extLst>
      <p:ext uri="{BB962C8B-B14F-4D97-AF65-F5344CB8AC3E}">
        <p14:creationId xmlns:p14="http://schemas.microsoft.com/office/powerpoint/2010/main" val="2184965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mn-lt"/>
                <a:ea typeface="+mn-ea"/>
                <a:cs typeface="+mn-cs"/>
              </a:rPr>
              <a:t>Veterans Court Initiative - Per SA Harvey, by the end of September, Maryland courts use a question on the intake form to begin screening candidates for mental health and drug court dockets to determine if they, or a member of their immediate family, has ever served in the military.  </a:t>
            </a:r>
            <a:endParaRPr lang="en-US" sz="1100" kern="1200" dirty="0">
              <a:solidFill>
                <a:schemeClr val="tx1"/>
              </a:solidFill>
              <a:effectLst/>
              <a:latin typeface="+mn-lt"/>
              <a:ea typeface="+mn-ea"/>
              <a:cs typeface="+mn-cs"/>
            </a:endParaRP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When a veteran is accepted into either program, he or she will be referred to MD Commitment to Veterans, for referral to available resources. The State’s Attorney’s office will track of the number of veterans who receive services. This is an example of a local effort that ended up having a state-wide impact.</a:t>
            </a:r>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C6D1055-3BA0-4559-BE60-6A24FE0A19EE}" type="slidenum">
              <a:rPr lang="en-US" smtClean="0"/>
              <a:t>8</a:t>
            </a:fld>
            <a:endParaRPr lang="en-US"/>
          </a:p>
        </p:txBody>
      </p:sp>
    </p:spTree>
    <p:extLst>
      <p:ext uri="{BB962C8B-B14F-4D97-AF65-F5344CB8AC3E}">
        <p14:creationId xmlns:p14="http://schemas.microsoft.com/office/powerpoint/2010/main" val="309272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6D1055-3BA0-4559-BE60-6A24FE0A19EE}" type="slidenum">
              <a:rPr lang="en-US" smtClean="0"/>
              <a:t>9</a:t>
            </a:fld>
            <a:endParaRPr lang="en-US"/>
          </a:p>
        </p:txBody>
      </p:sp>
    </p:spTree>
    <p:extLst>
      <p:ext uri="{BB962C8B-B14F-4D97-AF65-F5344CB8AC3E}">
        <p14:creationId xmlns:p14="http://schemas.microsoft.com/office/powerpoint/2010/main" val="215627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09550"/>
            <a:ext cx="7772400" cy="914400"/>
          </a:xfrm>
        </p:spPr>
        <p:txBody>
          <a:bodyPr/>
          <a:lstStyle>
            <a:lvl1pPr>
              <a:defRPr b="0">
                <a:solidFill>
                  <a:srgbClr val="273E6A"/>
                </a:solidFill>
              </a:defRPr>
            </a:lvl1pPr>
          </a:lstStyle>
          <a:p>
            <a:r>
              <a:rPr lang="en-US" dirty="0"/>
              <a:t>Headline</a:t>
            </a:r>
          </a:p>
        </p:txBody>
      </p:sp>
      <p:sp>
        <p:nvSpPr>
          <p:cNvPr id="3" name="Subtitle 2"/>
          <p:cNvSpPr>
            <a:spLocks noGrp="1"/>
          </p:cNvSpPr>
          <p:nvPr>
            <p:ph type="subTitle" idx="1" hasCustomPrompt="1"/>
          </p:nvPr>
        </p:nvSpPr>
        <p:spPr>
          <a:xfrm>
            <a:off x="1371600" y="1150586"/>
            <a:ext cx="6400800" cy="811564"/>
          </a:xfrm>
        </p:spPr>
        <p:txBody>
          <a:bodyPr/>
          <a:lstStyle>
            <a:lvl1pPr marL="0" indent="0" algn="ctr">
              <a:buNone/>
              <a:defRPr sz="3600" b="1" i="1" baseline="0">
                <a:solidFill>
                  <a:srgbClr val="4A618D"/>
                </a:solidFill>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Subhead if needed</a:t>
            </a:r>
          </a:p>
        </p:txBody>
      </p:sp>
      <p:sp>
        <p:nvSpPr>
          <p:cNvPr id="6" name="Rectangle 6"/>
          <p:cNvSpPr>
            <a:spLocks noGrp="1" noChangeArrowheads="1"/>
          </p:cNvSpPr>
          <p:nvPr>
            <p:ph type="sldNum" sz="quarter" idx="12"/>
          </p:nvPr>
        </p:nvSpPr>
        <p:spPr>
          <a:xfrm>
            <a:off x="6781800" y="4684713"/>
            <a:ext cx="2133600" cy="357187"/>
          </a:xfrm>
          <a:ln/>
        </p:spPr>
        <p:txBody>
          <a:bodyPr/>
          <a:lstStyle>
            <a:lvl1pPr>
              <a:defRPr b="1">
                <a:solidFill>
                  <a:schemeClr val="bg1"/>
                </a:solidFill>
              </a:defRPr>
            </a:lvl1pPr>
          </a:lstStyle>
          <a:p>
            <a:pPr>
              <a:defRPr/>
            </a:pPr>
            <a:fld id="{8ED8366D-86BD-4B70-A630-A869577EDCE9}" type="slidenum">
              <a:rPr lang="en-US" smtClean="0"/>
              <a:pPr>
                <a:defRPr/>
              </a:pPr>
              <a:t>‹#›</a:t>
            </a:fld>
            <a:endParaRPr lang="en-US" dirty="0"/>
          </a:p>
        </p:txBody>
      </p:sp>
      <p:sp>
        <p:nvSpPr>
          <p:cNvPr id="10" name="Content Placeholder 9"/>
          <p:cNvSpPr>
            <a:spLocks noGrp="1"/>
          </p:cNvSpPr>
          <p:nvPr>
            <p:ph sz="quarter" idx="13" hasCustomPrompt="1"/>
          </p:nvPr>
        </p:nvSpPr>
        <p:spPr>
          <a:xfrm>
            <a:off x="1219200" y="2190750"/>
            <a:ext cx="6705600" cy="2362200"/>
          </a:xfrm>
        </p:spPr>
        <p:txBody>
          <a:bodyPr/>
          <a:lstStyle>
            <a:lvl1pPr>
              <a:defRPr baseline="0">
                <a:solidFill>
                  <a:schemeClr val="tx1"/>
                </a:solidFill>
              </a:defRPr>
            </a:lvl1pPr>
            <a:lvl2pPr>
              <a:defRPr>
                <a:solidFill>
                  <a:schemeClr val="tx1"/>
                </a:solidFill>
              </a:defRPr>
            </a:lvl2pPr>
            <a:lvl3pPr>
              <a:defRPr>
                <a:solidFill>
                  <a:schemeClr val="tx1"/>
                </a:solidFill>
              </a:defRPr>
            </a:lvl3pPr>
          </a:lstStyle>
          <a:p>
            <a:pPr lvl="0"/>
            <a:r>
              <a:rPr lang="en-US" dirty="0"/>
              <a:t>First level</a:t>
            </a:r>
          </a:p>
          <a:p>
            <a:pPr lvl="1"/>
            <a:r>
              <a:rPr lang="en-US" dirty="0"/>
              <a:t>Second level</a:t>
            </a:r>
          </a:p>
          <a:p>
            <a:pPr lvl="2"/>
            <a:r>
              <a:rPr lang="en-US" dirty="0"/>
              <a:t>Third level</a:t>
            </a:r>
          </a:p>
        </p:txBody>
      </p:sp>
    </p:spTree>
    <p:extLst>
      <p:ext uri="{BB962C8B-B14F-4D97-AF65-F5344CB8AC3E}">
        <p14:creationId xmlns:p14="http://schemas.microsoft.com/office/powerpoint/2010/main" val="20119854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DE9822E-8B8A-4364-8027-208208258E3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Lst>
  <p:hf hdr="0" dt="0"/>
  <p:txStyles>
    <p:titleStyle>
      <a:lvl1pPr algn="ctr" rtl="0" eaLnBrk="1" fontAlgn="base" hangingPunct="1">
        <a:spcBef>
          <a:spcPct val="0"/>
        </a:spcBef>
        <a:spcAft>
          <a:spcPct val="0"/>
        </a:spcAft>
        <a:defRPr sz="6000" b="0">
          <a:solidFill>
            <a:srgbClr val="273E6A"/>
          </a:solidFill>
          <a:latin typeface="+mj-lt"/>
          <a:ea typeface="+mj-ea"/>
          <a:cs typeface="+mj-cs"/>
        </a:defRPr>
      </a:lvl1pPr>
      <a:lvl2pPr algn="ctr" rtl="0" eaLnBrk="1" fontAlgn="base" hangingPunct="1">
        <a:spcBef>
          <a:spcPct val="0"/>
        </a:spcBef>
        <a:spcAft>
          <a:spcPct val="0"/>
        </a:spcAft>
        <a:defRPr sz="6000" b="1">
          <a:solidFill>
            <a:schemeClr val="bg1"/>
          </a:solidFill>
          <a:latin typeface="Times New Roman" pitchFamily="18" charset="0"/>
        </a:defRPr>
      </a:lvl2pPr>
      <a:lvl3pPr algn="ctr" rtl="0" eaLnBrk="1" fontAlgn="base" hangingPunct="1">
        <a:spcBef>
          <a:spcPct val="0"/>
        </a:spcBef>
        <a:spcAft>
          <a:spcPct val="0"/>
        </a:spcAft>
        <a:defRPr sz="6000" b="1">
          <a:solidFill>
            <a:schemeClr val="bg1"/>
          </a:solidFill>
          <a:latin typeface="Times New Roman" pitchFamily="18" charset="0"/>
        </a:defRPr>
      </a:lvl3pPr>
      <a:lvl4pPr algn="ctr" rtl="0" eaLnBrk="1" fontAlgn="base" hangingPunct="1">
        <a:spcBef>
          <a:spcPct val="0"/>
        </a:spcBef>
        <a:spcAft>
          <a:spcPct val="0"/>
        </a:spcAft>
        <a:defRPr sz="6000" b="1">
          <a:solidFill>
            <a:schemeClr val="bg1"/>
          </a:solidFill>
          <a:latin typeface="Times New Roman" pitchFamily="18" charset="0"/>
        </a:defRPr>
      </a:lvl4pPr>
      <a:lvl5pPr algn="ctr" rtl="0" eaLnBrk="1" fontAlgn="base" hangingPunct="1">
        <a:spcBef>
          <a:spcPct val="0"/>
        </a:spcBef>
        <a:spcAft>
          <a:spcPct val="0"/>
        </a:spcAft>
        <a:defRPr sz="6000" b="1">
          <a:solidFill>
            <a:schemeClr val="bg1"/>
          </a:solidFill>
          <a:latin typeface="Times New Roman" pitchFamily="18" charset="0"/>
        </a:defRPr>
      </a:lvl5pPr>
      <a:lvl6pPr marL="457200" algn="ctr" rtl="0" eaLnBrk="1" fontAlgn="base" hangingPunct="1">
        <a:spcBef>
          <a:spcPct val="0"/>
        </a:spcBef>
        <a:spcAft>
          <a:spcPct val="0"/>
        </a:spcAft>
        <a:defRPr sz="6000" b="1">
          <a:solidFill>
            <a:schemeClr val="bg1"/>
          </a:solidFill>
          <a:latin typeface="Times New Roman" pitchFamily="18" charset="0"/>
        </a:defRPr>
      </a:lvl6pPr>
      <a:lvl7pPr marL="914400" algn="ctr" rtl="0" eaLnBrk="1" fontAlgn="base" hangingPunct="1">
        <a:spcBef>
          <a:spcPct val="0"/>
        </a:spcBef>
        <a:spcAft>
          <a:spcPct val="0"/>
        </a:spcAft>
        <a:defRPr sz="6000" b="1">
          <a:solidFill>
            <a:schemeClr val="bg1"/>
          </a:solidFill>
          <a:latin typeface="Times New Roman" pitchFamily="18" charset="0"/>
        </a:defRPr>
      </a:lvl7pPr>
      <a:lvl8pPr marL="1371600" algn="ctr" rtl="0" eaLnBrk="1" fontAlgn="base" hangingPunct="1">
        <a:spcBef>
          <a:spcPct val="0"/>
        </a:spcBef>
        <a:spcAft>
          <a:spcPct val="0"/>
        </a:spcAft>
        <a:defRPr sz="6000" b="1">
          <a:solidFill>
            <a:schemeClr val="bg1"/>
          </a:solidFill>
          <a:latin typeface="Times New Roman" pitchFamily="18" charset="0"/>
        </a:defRPr>
      </a:lvl8pPr>
      <a:lvl9pPr marL="1828800" algn="ctr" rtl="0" eaLnBrk="1" fontAlgn="base" hangingPunct="1">
        <a:spcBef>
          <a:spcPct val="0"/>
        </a:spcBef>
        <a:spcAft>
          <a:spcPct val="0"/>
        </a:spcAft>
        <a:defRPr sz="6000" b="1">
          <a:solidFill>
            <a:schemeClr val="bg1"/>
          </a:solidFill>
          <a:latin typeface="Times New Roman" pitchFamily="18" charset="0"/>
        </a:defRPr>
      </a:lvl9pPr>
    </p:titleStyle>
    <p:bodyStyle>
      <a:lvl1pPr marL="342900" indent="-342900" algn="l" rtl="0" eaLnBrk="1" fontAlgn="base" hangingPunct="1">
        <a:spcBef>
          <a:spcPct val="20000"/>
        </a:spcBef>
        <a:spcAft>
          <a:spcPct val="0"/>
        </a:spcAft>
        <a:buChar char="•"/>
        <a:defRPr sz="3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17C00-7DFB-42C2-8C8A-481796353F03}"/>
              </a:ext>
            </a:extLst>
          </p:cNvPr>
          <p:cNvSpPr>
            <a:spLocks noGrp="1"/>
          </p:cNvSpPr>
          <p:nvPr>
            <p:ph type="ctrTitle"/>
          </p:nvPr>
        </p:nvSpPr>
        <p:spPr>
          <a:xfrm>
            <a:off x="685800" y="438150"/>
            <a:ext cx="7772400" cy="914400"/>
          </a:xfrm>
        </p:spPr>
        <p:txBody>
          <a:bodyPr/>
          <a:lstStyle/>
          <a:p>
            <a:r>
              <a:rPr lang="en-US" sz="4000" cap="small" dirty="0">
                <a:solidFill>
                  <a:schemeClr val="accent2">
                    <a:lumMod val="75000"/>
                  </a:schemeClr>
                </a:solidFill>
              </a:rPr>
              <a:t>Calvert County </a:t>
            </a:r>
            <a:br>
              <a:rPr lang="en-US" sz="4000" cap="small" dirty="0">
                <a:solidFill>
                  <a:schemeClr val="accent2">
                    <a:lumMod val="75000"/>
                  </a:schemeClr>
                </a:solidFill>
              </a:rPr>
            </a:br>
            <a:r>
              <a:rPr lang="en-US" sz="3600" cap="small" dirty="0">
                <a:solidFill>
                  <a:schemeClr val="accent2">
                    <a:lumMod val="75000"/>
                  </a:schemeClr>
                </a:solidFill>
              </a:rPr>
              <a:t>Veterans Affairs Commission</a:t>
            </a:r>
            <a:endParaRPr lang="en-US" sz="4000" dirty="0"/>
          </a:p>
        </p:txBody>
      </p:sp>
      <p:sp>
        <p:nvSpPr>
          <p:cNvPr id="5" name="Content Placeholder 4">
            <a:extLst>
              <a:ext uri="{FF2B5EF4-FFF2-40B4-BE49-F238E27FC236}">
                <a16:creationId xmlns:a16="http://schemas.microsoft.com/office/drawing/2014/main" id="{ACE3F459-61D8-403D-8D35-EDE5AC706D56}"/>
              </a:ext>
            </a:extLst>
          </p:cNvPr>
          <p:cNvSpPr>
            <a:spLocks noGrp="1"/>
          </p:cNvSpPr>
          <p:nvPr>
            <p:ph sz="quarter" idx="13"/>
          </p:nvPr>
        </p:nvSpPr>
        <p:spPr>
          <a:xfrm>
            <a:off x="762000" y="1793446"/>
            <a:ext cx="7772400" cy="2362200"/>
          </a:xfrm>
        </p:spPr>
        <p:txBody>
          <a:bodyPr/>
          <a:lstStyle/>
          <a:p>
            <a:pPr marL="0" indent="0" algn="ctr">
              <a:buNone/>
            </a:pPr>
            <a:r>
              <a:rPr lang="en-US" sz="2800" b="1" i="1" dirty="0">
                <a:latin typeface="Times New Roman" pitchFamily="18" charset="0"/>
              </a:rPr>
              <a:t>Annual Report to the</a:t>
            </a:r>
          </a:p>
          <a:p>
            <a:pPr marL="0" indent="0" algn="ctr">
              <a:buNone/>
            </a:pPr>
            <a:r>
              <a:rPr lang="en-US" sz="2800" dirty="0">
                <a:latin typeface="Times New Roman" pitchFamily="18" charset="0"/>
              </a:rPr>
              <a:t>Calvert County Board of County Commissioners</a:t>
            </a:r>
          </a:p>
          <a:p>
            <a:pPr marL="0" indent="0" algn="r">
              <a:spcBef>
                <a:spcPts val="0"/>
              </a:spcBef>
              <a:buNone/>
            </a:pPr>
            <a:endParaRPr lang="en-US" sz="2000" dirty="0">
              <a:latin typeface="Times New Roman" pitchFamily="18" charset="0"/>
            </a:endParaRPr>
          </a:p>
          <a:p>
            <a:pPr marL="0" indent="0" algn="r">
              <a:spcBef>
                <a:spcPts val="0"/>
              </a:spcBef>
              <a:buNone/>
            </a:pPr>
            <a:r>
              <a:rPr lang="en-US" sz="2000" dirty="0">
                <a:latin typeface="Times New Roman" pitchFamily="18" charset="0"/>
              </a:rPr>
              <a:t>Dr. Brandon Temple, Chair</a:t>
            </a:r>
          </a:p>
          <a:p>
            <a:pPr marL="0" indent="0" algn="r">
              <a:spcBef>
                <a:spcPts val="0"/>
              </a:spcBef>
              <a:buNone/>
            </a:pPr>
            <a:r>
              <a:rPr lang="en-US" sz="2000" dirty="0">
                <a:latin typeface="Times New Roman" pitchFamily="18" charset="0"/>
              </a:rPr>
              <a:t>Patricia McCoy, Vice-Chair</a:t>
            </a:r>
          </a:p>
          <a:p>
            <a:pPr marL="0" indent="0" algn="r">
              <a:spcBef>
                <a:spcPts val="0"/>
              </a:spcBef>
              <a:buNone/>
            </a:pPr>
            <a:r>
              <a:rPr lang="en-US" sz="2000" dirty="0">
                <a:latin typeface="Times New Roman" pitchFamily="18" charset="0"/>
              </a:rPr>
              <a:t>Ed Sullivan, BOCC Representative</a:t>
            </a:r>
          </a:p>
          <a:p>
            <a:pPr marL="0" indent="0" algn="r">
              <a:spcBef>
                <a:spcPts val="1800"/>
              </a:spcBef>
              <a:buNone/>
            </a:pPr>
            <a:r>
              <a:rPr lang="en-US" sz="1800" b="1" dirty="0">
                <a:latin typeface="Times New Roman" pitchFamily="18" charset="0"/>
              </a:rPr>
              <a:t>October 1, 2024</a:t>
            </a:r>
            <a:endParaRPr lang="en-US" dirty="0"/>
          </a:p>
        </p:txBody>
      </p:sp>
      <p:pic>
        <p:nvPicPr>
          <p:cNvPr id="8" name="Picture 7" descr="Veterans Affair Commission Logo_Horizontal Full Color">
            <a:extLst>
              <a:ext uri="{FF2B5EF4-FFF2-40B4-BE49-F238E27FC236}">
                <a16:creationId xmlns:a16="http://schemas.microsoft.com/office/drawing/2014/main" id="{CEBF5B70-FBB1-49F6-85BB-C755FE66417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360" y="4155646"/>
            <a:ext cx="2611778" cy="640080"/>
          </a:xfrm>
          <a:prstGeom prst="rect">
            <a:avLst/>
          </a:prstGeom>
          <a:noFill/>
          <a:ln>
            <a:noFill/>
          </a:ln>
        </p:spPr>
      </p:pic>
    </p:spTree>
    <p:extLst>
      <p:ext uri="{BB962C8B-B14F-4D97-AF65-F5344CB8AC3E}">
        <p14:creationId xmlns:p14="http://schemas.microsoft.com/office/powerpoint/2010/main" val="2085842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17C00-7DFB-42C2-8C8A-481796353F03}"/>
              </a:ext>
            </a:extLst>
          </p:cNvPr>
          <p:cNvSpPr>
            <a:spLocks noGrp="1"/>
          </p:cNvSpPr>
          <p:nvPr>
            <p:ph type="ctrTitle"/>
          </p:nvPr>
        </p:nvSpPr>
        <p:spPr>
          <a:xfrm>
            <a:off x="609600" y="-14442"/>
            <a:ext cx="7772400" cy="914400"/>
          </a:xfrm>
        </p:spPr>
        <p:txBody>
          <a:bodyPr/>
          <a:lstStyle/>
          <a:p>
            <a:r>
              <a:rPr lang="en-US" sz="4000" cap="small" dirty="0">
                <a:solidFill>
                  <a:schemeClr val="accent2">
                    <a:lumMod val="75000"/>
                  </a:schemeClr>
                </a:solidFill>
              </a:rPr>
              <a:t>Community Connections</a:t>
            </a:r>
            <a:endParaRPr lang="en-US" sz="4000" dirty="0"/>
          </a:p>
        </p:txBody>
      </p:sp>
      <p:sp>
        <p:nvSpPr>
          <p:cNvPr id="5" name="Content Placeholder 4">
            <a:extLst>
              <a:ext uri="{FF2B5EF4-FFF2-40B4-BE49-F238E27FC236}">
                <a16:creationId xmlns:a16="http://schemas.microsoft.com/office/drawing/2014/main" id="{ACE3F459-61D8-403D-8D35-EDE5AC706D56}"/>
              </a:ext>
            </a:extLst>
          </p:cNvPr>
          <p:cNvSpPr>
            <a:spLocks noGrp="1"/>
          </p:cNvSpPr>
          <p:nvPr>
            <p:ph sz="quarter" idx="13"/>
          </p:nvPr>
        </p:nvSpPr>
        <p:spPr>
          <a:xfrm>
            <a:off x="228600" y="742950"/>
            <a:ext cx="8610600" cy="2362200"/>
          </a:xfrm>
        </p:spPr>
        <p:txBody>
          <a:bodyPr/>
          <a:lstStyle/>
          <a:p>
            <a:pPr marL="0" indent="0">
              <a:spcBef>
                <a:spcPts val="0"/>
              </a:spcBef>
              <a:spcAft>
                <a:spcPts val="0"/>
              </a:spcAft>
              <a:buNone/>
            </a:pPr>
            <a:r>
              <a:rPr lang="en-US" sz="3200" dirty="0">
                <a:solidFill>
                  <a:schemeClr val="accent2">
                    <a:lumMod val="75000"/>
                  </a:schemeClr>
                </a:solidFill>
                <a:latin typeface="+mj-lt"/>
              </a:rPr>
              <a:t>Informational presentations by:</a:t>
            </a:r>
          </a:p>
          <a:p>
            <a:pPr>
              <a:spcBef>
                <a:spcPts val="600"/>
              </a:spcBef>
              <a:buFont typeface="Wingdings" panose="05000000000000000000" pitchFamily="2" charset="2"/>
              <a:buChar char="«"/>
            </a:pPr>
            <a:r>
              <a:rPr lang="en-US" sz="2400" kern="1200" dirty="0">
                <a:solidFill>
                  <a:schemeClr val="accent6">
                    <a:lumMod val="75000"/>
                  </a:schemeClr>
                </a:solidFill>
                <a:latin typeface="+mj-lt"/>
              </a:rPr>
              <a:t>Jim Buckingham, Director, Warfighter Advance</a:t>
            </a:r>
          </a:p>
          <a:p>
            <a:pPr>
              <a:spcBef>
                <a:spcPts val="600"/>
              </a:spcBef>
              <a:buFont typeface="Wingdings" panose="05000000000000000000" pitchFamily="2" charset="2"/>
              <a:buChar char="«"/>
            </a:pPr>
            <a:r>
              <a:rPr lang="en-US" sz="2400" kern="1200" dirty="0">
                <a:solidFill>
                  <a:schemeClr val="accent6">
                    <a:lumMod val="75000"/>
                  </a:schemeClr>
                </a:solidFill>
                <a:latin typeface="+mj-lt"/>
              </a:rPr>
              <a:t>Tenika Wilson, Southern Regional Resource Coordinator, Maryland’s Commitment to Veterans</a:t>
            </a:r>
          </a:p>
          <a:p>
            <a:pPr>
              <a:spcBef>
                <a:spcPts val="600"/>
              </a:spcBef>
              <a:buFont typeface="Wingdings" panose="05000000000000000000" pitchFamily="2" charset="2"/>
              <a:buChar char="«"/>
            </a:pPr>
            <a:r>
              <a:rPr lang="en-US" sz="2400" kern="1200" dirty="0">
                <a:solidFill>
                  <a:schemeClr val="accent6">
                    <a:lumMod val="75000"/>
                  </a:schemeClr>
                </a:solidFill>
                <a:highlight>
                  <a:srgbClr val="FFFFFF"/>
                </a:highlight>
                <a:latin typeface="+mj-lt"/>
              </a:rPr>
              <a:t>Dr. Anthony Nations, Leader PACT Act Initiative</a:t>
            </a:r>
          </a:p>
          <a:p>
            <a:pPr>
              <a:spcBef>
                <a:spcPts val="600"/>
              </a:spcBef>
              <a:buFont typeface="Wingdings" panose="05000000000000000000" pitchFamily="2" charset="2"/>
              <a:buChar char="«"/>
            </a:pPr>
            <a:r>
              <a:rPr lang="en-US" sz="2400" kern="1200" dirty="0">
                <a:solidFill>
                  <a:schemeClr val="accent6">
                    <a:lumMod val="75000"/>
                  </a:schemeClr>
                </a:solidFill>
                <a:highlight>
                  <a:srgbClr val="FFFFFF"/>
                </a:highlight>
                <a:latin typeface="+mj-lt"/>
              </a:rPr>
              <a:t>Hannah Rodriguez, Maryland’s Commitment to Veterans</a:t>
            </a:r>
          </a:p>
          <a:p>
            <a:pPr>
              <a:spcBef>
                <a:spcPts val="600"/>
              </a:spcBef>
              <a:buFont typeface="Wingdings" panose="05000000000000000000" pitchFamily="2" charset="2"/>
              <a:buChar char="«"/>
            </a:pPr>
            <a:r>
              <a:rPr lang="en-US" sz="2400" kern="1200" dirty="0">
                <a:solidFill>
                  <a:schemeClr val="accent6">
                    <a:lumMod val="75000"/>
                  </a:schemeClr>
                </a:solidFill>
                <a:highlight>
                  <a:srgbClr val="FFFFFF"/>
                </a:highlight>
                <a:latin typeface="+mj-lt"/>
              </a:rPr>
              <a:t>Dave McDowell, Director CCG Dept. of Public Safety</a:t>
            </a:r>
            <a:endParaRPr lang="en-US" sz="2000" kern="1200" dirty="0">
              <a:solidFill>
                <a:schemeClr val="accent6">
                  <a:lumMod val="75000"/>
                </a:schemeClr>
              </a:solidFill>
              <a:highlight>
                <a:srgbClr val="FFFF00"/>
              </a:highlight>
              <a:latin typeface="+mj-lt"/>
            </a:endParaRPr>
          </a:p>
        </p:txBody>
      </p:sp>
      <p:pic>
        <p:nvPicPr>
          <p:cNvPr id="8" name="Picture 7" descr="Veterans Affair Commission Logo_Horizontal Full Color">
            <a:extLst>
              <a:ext uri="{FF2B5EF4-FFF2-40B4-BE49-F238E27FC236}">
                <a16:creationId xmlns:a16="http://schemas.microsoft.com/office/drawing/2014/main" id="{CEBF5B70-FBB1-49F6-85BB-C755FE66417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103" y="4155646"/>
            <a:ext cx="2611778" cy="640080"/>
          </a:xfrm>
          <a:prstGeom prst="rect">
            <a:avLst/>
          </a:prstGeom>
          <a:noFill/>
          <a:ln>
            <a:noFill/>
          </a:ln>
        </p:spPr>
      </p:pic>
      <p:sp>
        <p:nvSpPr>
          <p:cNvPr id="6" name="TextBox 5">
            <a:extLst>
              <a:ext uri="{FF2B5EF4-FFF2-40B4-BE49-F238E27FC236}">
                <a16:creationId xmlns:a16="http://schemas.microsoft.com/office/drawing/2014/main" id="{0D4FCEE3-9F4B-4A41-AD83-718A3B68CE1F}"/>
              </a:ext>
            </a:extLst>
          </p:cNvPr>
          <p:cNvSpPr txBox="1"/>
          <p:nvPr/>
        </p:nvSpPr>
        <p:spPr>
          <a:xfrm>
            <a:off x="8001000" y="4475686"/>
            <a:ext cx="1066800" cy="369332"/>
          </a:xfrm>
          <a:prstGeom prst="rect">
            <a:avLst/>
          </a:prstGeom>
          <a:noFill/>
        </p:spPr>
        <p:txBody>
          <a:bodyPr wrap="square" rtlCol="0">
            <a:spAutoFit/>
          </a:bodyPr>
          <a:lstStyle/>
          <a:p>
            <a:pPr algn="ctr"/>
            <a:r>
              <a:rPr lang="en-US" b="1" dirty="0">
                <a:latin typeface="+mj-lt"/>
              </a:rPr>
              <a:t>10</a:t>
            </a:r>
          </a:p>
        </p:txBody>
      </p:sp>
    </p:spTree>
    <p:extLst>
      <p:ext uri="{BB962C8B-B14F-4D97-AF65-F5344CB8AC3E}">
        <p14:creationId xmlns:p14="http://schemas.microsoft.com/office/powerpoint/2010/main" val="4091223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17C00-7DFB-42C2-8C8A-481796353F03}"/>
              </a:ext>
            </a:extLst>
          </p:cNvPr>
          <p:cNvSpPr>
            <a:spLocks noGrp="1"/>
          </p:cNvSpPr>
          <p:nvPr>
            <p:ph type="ctrTitle"/>
          </p:nvPr>
        </p:nvSpPr>
        <p:spPr>
          <a:xfrm>
            <a:off x="198300" y="145129"/>
            <a:ext cx="8320860" cy="914400"/>
          </a:xfrm>
        </p:spPr>
        <p:txBody>
          <a:bodyPr/>
          <a:lstStyle/>
          <a:p>
            <a:r>
              <a:rPr lang="en-US" sz="4000" cap="small" dirty="0">
                <a:solidFill>
                  <a:schemeClr val="accent2">
                    <a:lumMod val="75000"/>
                  </a:schemeClr>
                </a:solidFill>
              </a:rPr>
              <a:t>Certificates of appreciation</a:t>
            </a:r>
            <a:endParaRPr lang="en-US" sz="4000" dirty="0"/>
          </a:p>
        </p:txBody>
      </p:sp>
      <p:pic>
        <p:nvPicPr>
          <p:cNvPr id="8" name="Picture 7" descr="Veterans Affair Commission Logo_Horizontal Full Color">
            <a:extLst>
              <a:ext uri="{FF2B5EF4-FFF2-40B4-BE49-F238E27FC236}">
                <a16:creationId xmlns:a16="http://schemas.microsoft.com/office/drawing/2014/main" id="{CEBF5B70-FBB1-49F6-85BB-C755FE66417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360" y="4162734"/>
            <a:ext cx="2611778" cy="640080"/>
          </a:xfrm>
          <a:prstGeom prst="rect">
            <a:avLst/>
          </a:prstGeom>
          <a:noFill/>
          <a:ln>
            <a:noFill/>
          </a:ln>
        </p:spPr>
      </p:pic>
      <p:sp>
        <p:nvSpPr>
          <p:cNvPr id="12" name="TextBox 11">
            <a:extLst>
              <a:ext uri="{FF2B5EF4-FFF2-40B4-BE49-F238E27FC236}">
                <a16:creationId xmlns:a16="http://schemas.microsoft.com/office/drawing/2014/main" id="{61B0DDF3-295D-424A-916B-A523600011B9}"/>
              </a:ext>
            </a:extLst>
          </p:cNvPr>
          <p:cNvSpPr txBox="1"/>
          <p:nvPr/>
        </p:nvSpPr>
        <p:spPr>
          <a:xfrm>
            <a:off x="8001000" y="4475686"/>
            <a:ext cx="1066800" cy="369332"/>
          </a:xfrm>
          <a:prstGeom prst="rect">
            <a:avLst/>
          </a:prstGeom>
          <a:noFill/>
        </p:spPr>
        <p:txBody>
          <a:bodyPr wrap="square" rtlCol="0">
            <a:spAutoFit/>
          </a:bodyPr>
          <a:lstStyle/>
          <a:p>
            <a:pPr algn="ctr"/>
            <a:r>
              <a:rPr lang="en-US" b="1" dirty="0">
                <a:latin typeface="+mj-lt"/>
              </a:rPr>
              <a:t>11</a:t>
            </a:r>
          </a:p>
        </p:txBody>
      </p:sp>
      <p:sp>
        <p:nvSpPr>
          <p:cNvPr id="4" name="TextBox 3">
            <a:extLst>
              <a:ext uri="{FF2B5EF4-FFF2-40B4-BE49-F238E27FC236}">
                <a16:creationId xmlns:a16="http://schemas.microsoft.com/office/drawing/2014/main" id="{947C33C7-F237-459D-895C-88E827383552}"/>
              </a:ext>
            </a:extLst>
          </p:cNvPr>
          <p:cNvSpPr txBox="1"/>
          <p:nvPr/>
        </p:nvSpPr>
        <p:spPr>
          <a:xfrm>
            <a:off x="269360" y="971550"/>
            <a:ext cx="7239000" cy="4585871"/>
          </a:xfrm>
          <a:prstGeom prst="rect">
            <a:avLst/>
          </a:prstGeom>
          <a:noFill/>
        </p:spPr>
        <p:txBody>
          <a:bodyPr wrap="square" rtlCol="0">
            <a:spAutoFit/>
          </a:bodyPr>
          <a:lstStyle/>
          <a:p>
            <a:pPr marL="342900" indent="-342900">
              <a:spcBef>
                <a:spcPts val="400"/>
              </a:spcBef>
              <a:buFont typeface="Wingdings" panose="05000000000000000000" pitchFamily="2" charset="2"/>
              <a:buChar char="«"/>
            </a:pPr>
            <a:r>
              <a:rPr lang="en-US" sz="2800" dirty="0">
                <a:solidFill>
                  <a:schemeClr val="accent6">
                    <a:lumMod val="75000"/>
                  </a:schemeClr>
                </a:solidFill>
                <a:latin typeface="+mj-lt"/>
              </a:rPr>
              <a:t>Communication and Media Relations</a:t>
            </a:r>
          </a:p>
          <a:p>
            <a:pPr marL="342900" indent="-342900">
              <a:spcBef>
                <a:spcPts val="1200"/>
              </a:spcBef>
              <a:buFont typeface="Wingdings" panose="05000000000000000000" pitchFamily="2" charset="2"/>
              <a:buChar char="«"/>
            </a:pPr>
            <a:r>
              <a:rPr lang="en-US" sz="2800" dirty="0">
                <a:solidFill>
                  <a:schemeClr val="accent6">
                    <a:lumMod val="75000"/>
                  </a:schemeClr>
                </a:solidFill>
                <a:latin typeface="+mj-lt"/>
              </a:rPr>
              <a:t>Faith &amp; Freedom Quilts of Valor</a:t>
            </a:r>
          </a:p>
          <a:p>
            <a:pPr marL="342900" indent="-342900">
              <a:spcBef>
                <a:spcPts val="1200"/>
              </a:spcBef>
              <a:buFont typeface="Wingdings" panose="05000000000000000000" pitchFamily="2" charset="2"/>
              <a:buChar char="«"/>
            </a:pPr>
            <a:r>
              <a:rPr lang="en-US" sz="2800" dirty="0">
                <a:solidFill>
                  <a:schemeClr val="accent6">
                    <a:lumMod val="75000"/>
                  </a:schemeClr>
                </a:solidFill>
                <a:latin typeface="+mj-lt"/>
              </a:rPr>
              <a:t>Office on Aging</a:t>
            </a:r>
          </a:p>
          <a:p>
            <a:pPr marL="342900" indent="-342900">
              <a:spcBef>
                <a:spcPts val="1200"/>
              </a:spcBef>
              <a:buFont typeface="Wingdings" panose="05000000000000000000" pitchFamily="2" charset="2"/>
              <a:buChar char="«"/>
            </a:pPr>
            <a:r>
              <a:rPr lang="en-US" sz="2800" dirty="0">
                <a:solidFill>
                  <a:schemeClr val="accent6">
                    <a:lumMod val="75000"/>
                  </a:schemeClr>
                </a:solidFill>
                <a:latin typeface="+mj-lt"/>
              </a:rPr>
              <a:t>The Lobby Coffee Bar</a:t>
            </a:r>
          </a:p>
          <a:p>
            <a:pPr marL="342900" indent="-342900">
              <a:spcBef>
                <a:spcPts val="1200"/>
              </a:spcBef>
              <a:buFont typeface="Wingdings" panose="05000000000000000000" pitchFamily="2" charset="2"/>
              <a:buChar char="«"/>
            </a:pPr>
            <a:r>
              <a:rPr lang="en-US" sz="2800" dirty="0">
                <a:solidFill>
                  <a:schemeClr val="accent6">
                    <a:lumMod val="75000"/>
                  </a:schemeClr>
                </a:solidFill>
                <a:latin typeface="+mj-lt"/>
              </a:rPr>
              <a:t>Wear Your Spirit Warehouse</a:t>
            </a:r>
          </a:p>
          <a:p>
            <a:pPr marL="342900" indent="-342900">
              <a:spcBef>
                <a:spcPts val="400"/>
              </a:spcBef>
              <a:buFont typeface="Wingdings" panose="05000000000000000000" pitchFamily="2" charset="2"/>
              <a:buChar char="«"/>
            </a:pPr>
            <a:endParaRPr lang="en-US" sz="2800" dirty="0">
              <a:solidFill>
                <a:schemeClr val="accent6">
                  <a:lumMod val="75000"/>
                </a:schemeClr>
              </a:solidFill>
              <a:latin typeface="+mj-lt"/>
            </a:endParaRPr>
          </a:p>
          <a:p>
            <a:pPr marL="342900" indent="-342900">
              <a:spcBef>
                <a:spcPts val="400"/>
              </a:spcBef>
              <a:buFont typeface="Wingdings" panose="05000000000000000000" pitchFamily="2" charset="2"/>
              <a:buChar char="«"/>
            </a:pPr>
            <a:endParaRPr lang="en-US" sz="2800" dirty="0">
              <a:solidFill>
                <a:schemeClr val="accent6">
                  <a:lumMod val="75000"/>
                </a:schemeClr>
              </a:solidFill>
              <a:latin typeface="+mj-lt"/>
            </a:endParaRPr>
          </a:p>
          <a:p>
            <a:pPr marL="342900" indent="-342900">
              <a:spcBef>
                <a:spcPts val="400"/>
              </a:spcBef>
              <a:buFont typeface="Wingdings" panose="05000000000000000000" pitchFamily="2" charset="2"/>
              <a:buChar char="«"/>
            </a:pPr>
            <a:endParaRPr lang="en-US" sz="2800" dirty="0">
              <a:solidFill>
                <a:schemeClr val="accent6">
                  <a:lumMod val="75000"/>
                </a:schemeClr>
              </a:solidFill>
              <a:latin typeface="+mj-lt"/>
            </a:endParaRPr>
          </a:p>
          <a:p>
            <a:pPr marL="285750" indent="-28575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89D612EA-B9B6-973B-3353-C11F2DA5AE61}"/>
              </a:ext>
            </a:extLst>
          </p:cNvPr>
          <p:cNvPicPr>
            <a:picLocks noChangeAspect="1"/>
          </p:cNvPicPr>
          <p:nvPr/>
        </p:nvPicPr>
        <p:blipFill>
          <a:blip r:embed="rId4"/>
          <a:stretch>
            <a:fillRect/>
          </a:stretch>
        </p:blipFill>
        <p:spPr>
          <a:xfrm>
            <a:off x="5638800" y="1600174"/>
            <a:ext cx="2611778" cy="3202639"/>
          </a:xfrm>
          <a:prstGeom prst="rect">
            <a:avLst/>
          </a:prstGeom>
        </p:spPr>
      </p:pic>
    </p:spTree>
    <p:extLst>
      <p:ext uri="{BB962C8B-B14F-4D97-AF65-F5344CB8AC3E}">
        <p14:creationId xmlns:p14="http://schemas.microsoft.com/office/powerpoint/2010/main" val="1062391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17C00-7DFB-42C2-8C8A-481796353F03}"/>
              </a:ext>
            </a:extLst>
          </p:cNvPr>
          <p:cNvSpPr>
            <a:spLocks noGrp="1"/>
          </p:cNvSpPr>
          <p:nvPr>
            <p:ph type="ctrTitle"/>
          </p:nvPr>
        </p:nvSpPr>
        <p:spPr>
          <a:xfrm>
            <a:off x="685800" y="133350"/>
            <a:ext cx="7772400" cy="914400"/>
          </a:xfrm>
        </p:spPr>
        <p:txBody>
          <a:bodyPr/>
          <a:lstStyle/>
          <a:p>
            <a:r>
              <a:rPr lang="en-US" sz="4000" cap="small" dirty="0">
                <a:solidFill>
                  <a:schemeClr val="accent2">
                    <a:lumMod val="75000"/>
                  </a:schemeClr>
                </a:solidFill>
              </a:rPr>
              <a:t>Veterans Feedback</a:t>
            </a:r>
            <a:endParaRPr lang="en-US" sz="4000" dirty="0"/>
          </a:p>
        </p:txBody>
      </p:sp>
      <p:pic>
        <p:nvPicPr>
          <p:cNvPr id="8" name="Picture 7" descr="Veterans Affair Commission Logo_Horizontal Full Color">
            <a:extLst>
              <a:ext uri="{FF2B5EF4-FFF2-40B4-BE49-F238E27FC236}">
                <a16:creationId xmlns:a16="http://schemas.microsoft.com/office/drawing/2014/main" id="{CEBF5B70-FBB1-49F6-85BB-C755FE66417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360" y="4162734"/>
            <a:ext cx="2611778" cy="640080"/>
          </a:xfrm>
          <a:prstGeom prst="rect">
            <a:avLst/>
          </a:prstGeom>
          <a:noFill/>
          <a:ln>
            <a:noFill/>
          </a:ln>
        </p:spPr>
      </p:pic>
      <p:sp>
        <p:nvSpPr>
          <p:cNvPr id="11" name="Content Placeholder 4">
            <a:extLst>
              <a:ext uri="{FF2B5EF4-FFF2-40B4-BE49-F238E27FC236}">
                <a16:creationId xmlns:a16="http://schemas.microsoft.com/office/drawing/2014/main" id="{B9E588D9-AD9D-4B01-BE19-F12EAF9EF63D}"/>
              </a:ext>
            </a:extLst>
          </p:cNvPr>
          <p:cNvSpPr>
            <a:spLocks noGrp="1"/>
          </p:cNvSpPr>
          <p:nvPr>
            <p:ph sz="quarter" idx="13"/>
          </p:nvPr>
        </p:nvSpPr>
        <p:spPr>
          <a:xfrm>
            <a:off x="533400" y="895350"/>
            <a:ext cx="7848600" cy="1752600"/>
          </a:xfrm>
        </p:spPr>
        <p:txBody>
          <a:bodyPr/>
          <a:lstStyle/>
          <a:p>
            <a:pPr marL="0" indent="0">
              <a:spcBef>
                <a:spcPts val="600"/>
              </a:spcBef>
              <a:buNone/>
            </a:pPr>
            <a:r>
              <a:rPr lang="en-US" sz="2800" b="1" dirty="0">
                <a:solidFill>
                  <a:schemeClr val="accent2">
                    <a:lumMod val="75000"/>
                  </a:schemeClr>
                </a:solidFill>
                <a:latin typeface="+mj-lt"/>
              </a:rPr>
              <a:t>Most frequently identified needs remain: </a:t>
            </a:r>
          </a:p>
          <a:p>
            <a:pPr>
              <a:spcBef>
                <a:spcPts val="1200"/>
              </a:spcBef>
              <a:buFont typeface="Wingdings" panose="05000000000000000000" pitchFamily="2" charset="2"/>
              <a:buChar char="«"/>
            </a:pPr>
            <a:r>
              <a:rPr lang="en-US" sz="2800" dirty="0">
                <a:solidFill>
                  <a:schemeClr val="accent6">
                    <a:lumMod val="75000"/>
                  </a:schemeClr>
                </a:solidFill>
                <a:latin typeface="+mj-lt"/>
              </a:rPr>
              <a:t>Access to information on VA benefits and services</a:t>
            </a:r>
          </a:p>
          <a:p>
            <a:pPr>
              <a:spcBef>
                <a:spcPts val="1200"/>
              </a:spcBef>
              <a:buFont typeface="Wingdings" panose="05000000000000000000" pitchFamily="2" charset="2"/>
              <a:buChar char="«"/>
            </a:pPr>
            <a:r>
              <a:rPr lang="en-US" sz="2800" dirty="0">
                <a:solidFill>
                  <a:schemeClr val="accent6">
                    <a:lumMod val="75000"/>
                  </a:schemeClr>
                </a:solidFill>
                <a:latin typeface="+mj-lt"/>
              </a:rPr>
              <a:t>Caregiver Support/Resources</a:t>
            </a:r>
          </a:p>
          <a:p>
            <a:pPr>
              <a:spcBef>
                <a:spcPts val="1200"/>
              </a:spcBef>
              <a:buFont typeface="Wingdings" panose="05000000000000000000" pitchFamily="2" charset="2"/>
              <a:buChar char="«"/>
            </a:pPr>
            <a:r>
              <a:rPr lang="en-US" sz="2800" dirty="0">
                <a:solidFill>
                  <a:schemeClr val="accent6">
                    <a:lumMod val="75000"/>
                  </a:schemeClr>
                </a:solidFill>
                <a:latin typeface="+mj-lt"/>
              </a:rPr>
              <a:t>Mental health/medical care/suicide prevention</a:t>
            </a:r>
          </a:p>
          <a:p>
            <a:pPr>
              <a:spcBef>
                <a:spcPts val="1200"/>
              </a:spcBef>
              <a:buFont typeface="Wingdings" panose="05000000000000000000" pitchFamily="2" charset="2"/>
              <a:buChar char="«"/>
            </a:pPr>
            <a:r>
              <a:rPr lang="en-US" sz="2800" dirty="0">
                <a:solidFill>
                  <a:schemeClr val="accent6">
                    <a:lumMod val="75000"/>
                  </a:schemeClr>
                </a:solidFill>
                <a:latin typeface="+mj-lt"/>
              </a:rPr>
              <a:t>Transportation to VA medical facilities</a:t>
            </a:r>
            <a:endParaRPr lang="en-US" sz="2800" dirty="0">
              <a:solidFill>
                <a:schemeClr val="accent6">
                  <a:lumMod val="75000"/>
                </a:schemeClr>
              </a:solidFill>
              <a:highlight>
                <a:srgbClr val="FFFF00"/>
              </a:highlight>
              <a:latin typeface="+mj-lt"/>
            </a:endParaRPr>
          </a:p>
          <a:p>
            <a:pPr>
              <a:spcBef>
                <a:spcPts val="1800"/>
              </a:spcBef>
            </a:pPr>
            <a:endParaRPr lang="en-US" sz="2400" b="1" dirty="0">
              <a:solidFill>
                <a:schemeClr val="accent2">
                  <a:lumMod val="75000"/>
                </a:schemeClr>
              </a:solidFill>
            </a:endParaRPr>
          </a:p>
        </p:txBody>
      </p:sp>
      <p:sp>
        <p:nvSpPr>
          <p:cNvPr id="6" name="TextBox 5">
            <a:extLst>
              <a:ext uri="{FF2B5EF4-FFF2-40B4-BE49-F238E27FC236}">
                <a16:creationId xmlns:a16="http://schemas.microsoft.com/office/drawing/2014/main" id="{0F5976B2-8EC2-45A2-830D-2BB44728F8FA}"/>
              </a:ext>
            </a:extLst>
          </p:cNvPr>
          <p:cNvSpPr txBox="1"/>
          <p:nvPr/>
        </p:nvSpPr>
        <p:spPr>
          <a:xfrm>
            <a:off x="8001000" y="4475686"/>
            <a:ext cx="1066800" cy="369332"/>
          </a:xfrm>
          <a:prstGeom prst="rect">
            <a:avLst/>
          </a:prstGeom>
          <a:noFill/>
        </p:spPr>
        <p:txBody>
          <a:bodyPr wrap="square" rtlCol="0">
            <a:spAutoFit/>
          </a:bodyPr>
          <a:lstStyle/>
          <a:p>
            <a:pPr algn="ctr"/>
            <a:r>
              <a:rPr lang="en-US" b="1" dirty="0">
                <a:latin typeface="+mj-lt"/>
              </a:rPr>
              <a:t>12</a:t>
            </a:r>
          </a:p>
        </p:txBody>
      </p:sp>
    </p:spTree>
    <p:extLst>
      <p:ext uri="{BB962C8B-B14F-4D97-AF65-F5344CB8AC3E}">
        <p14:creationId xmlns:p14="http://schemas.microsoft.com/office/powerpoint/2010/main" val="2452145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17C00-7DFB-42C2-8C8A-481796353F03}"/>
              </a:ext>
            </a:extLst>
          </p:cNvPr>
          <p:cNvSpPr>
            <a:spLocks noGrp="1"/>
          </p:cNvSpPr>
          <p:nvPr>
            <p:ph type="ctrTitle"/>
          </p:nvPr>
        </p:nvSpPr>
        <p:spPr>
          <a:xfrm>
            <a:off x="685800" y="133350"/>
            <a:ext cx="7772400" cy="914400"/>
          </a:xfrm>
        </p:spPr>
        <p:txBody>
          <a:bodyPr/>
          <a:lstStyle/>
          <a:p>
            <a:r>
              <a:rPr lang="en-US" sz="4000" cap="small" dirty="0">
                <a:solidFill>
                  <a:schemeClr val="accent2">
                    <a:lumMod val="75000"/>
                  </a:schemeClr>
                </a:solidFill>
              </a:rPr>
              <a:t>Veterans Resource Guide</a:t>
            </a:r>
            <a:endParaRPr lang="en-US" sz="4000" dirty="0"/>
          </a:p>
        </p:txBody>
      </p:sp>
      <p:pic>
        <p:nvPicPr>
          <p:cNvPr id="8" name="Picture 7" descr="Veterans Affair Commission Logo_Horizontal Full Color">
            <a:extLst>
              <a:ext uri="{FF2B5EF4-FFF2-40B4-BE49-F238E27FC236}">
                <a16:creationId xmlns:a16="http://schemas.microsoft.com/office/drawing/2014/main" id="{CEBF5B70-FBB1-49F6-85BB-C755FE66417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360" y="4162734"/>
            <a:ext cx="2611778" cy="640080"/>
          </a:xfrm>
          <a:prstGeom prst="rect">
            <a:avLst/>
          </a:prstGeom>
          <a:noFill/>
          <a:ln>
            <a:noFill/>
          </a:ln>
        </p:spPr>
      </p:pic>
      <p:sp>
        <p:nvSpPr>
          <p:cNvPr id="11" name="Content Placeholder 4">
            <a:extLst>
              <a:ext uri="{FF2B5EF4-FFF2-40B4-BE49-F238E27FC236}">
                <a16:creationId xmlns:a16="http://schemas.microsoft.com/office/drawing/2014/main" id="{B9E588D9-AD9D-4B01-BE19-F12EAF9EF63D}"/>
              </a:ext>
            </a:extLst>
          </p:cNvPr>
          <p:cNvSpPr>
            <a:spLocks noGrp="1"/>
          </p:cNvSpPr>
          <p:nvPr>
            <p:ph sz="quarter" idx="13"/>
          </p:nvPr>
        </p:nvSpPr>
        <p:spPr>
          <a:xfrm>
            <a:off x="269360" y="1021773"/>
            <a:ext cx="7543800" cy="1752600"/>
          </a:xfrm>
        </p:spPr>
        <p:txBody>
          <a:bodyPr/>
          <a:lstStyle/>
          <a:p>
            <a:pPr>
              <a:spcBef>
                <a:spcPts val="1200"/>
              </a:spcBef>
              <a:buFont typeface="Wingdings" panose="05000000000000000000" pitchFamily="2" charset="2"/>
              <a:buChar char="«"/>
            </a:pPr>
            <a:r>
              <a:rPr lang="en-US" sz="2800" dirty="0">
                <a:solidFill>
                  <a:schemeClr val="accent6">
                    <a:lumMod val="75000"/>
                  </a:schemeClr>
                </a:solidFill>
                <a:latin typeface="+mj-lt"/>
              </a:rPr>
              <a:t>Regularly updated “Living” document</a:t>
            </a:r>
          </a:p>
          <a:p>
            <a:pPr>
              <a:spcBef>
                <a:spcPts val="1200"/>
              </a:spcBef>
              <a:buFont typeface="Wingdings" panose="05000000000000000000" pitchFamily="2" charset="2"/>
              <a:buChar char="«"/>
            </a:pPr>
            <a:r>
              <a:rPr lang="en-US" sz="2800" dirty="0">
                <a:solidFill>
                  <a:schemeClr val="accent6">
                    <a:lumMod val="75000"/>
                  </a:schemeClr>
                </a:solidFill>
                <a:latin typeface="+mj-lt"/>
              </a:rPr>
              <a:t>Social media promotional campaign</a:t>
            </a:r>
          </a:p>
          <a:p>
            <a:pPr>
              <a:spcBef>
                <a:spcPts val="1200"/>
              </a:spcBef>
              <a:buFont typeface="Wingdings" panose="05000000000000000000" pitchFamily="2" charset="2"/>
              <a:buChar char="«"/>
            </a:pPr>
            <a:r>
              <a:rPr lang="en-US" sz="2800" dirty="0">
                <a:solidFill>
                  <a:schemeClr val="accent6">
                    <a:lumMod val="75000"/>
                  </a:schemeClr>
                </a:solidFill>
                <a:latin typeface="+mj-lt"/>
              </a:rPr>
              <a:t>Promotional business cards</a:t>
            </a:r>
          </a:p>
          <a:p>
            <a:pPr>
              <a:spcBef>
                <a:spcPts val="1200"/>
              </a:spcBef>
              <a:buFont typeface="Wingdings" panose="05000000000000000000" pitchFamily="2" charset="2"/>
              <a:buChar char="«"/>
            </a:pPr>
            <a:r>
              <a:rPr lang="en-US" sz="2800" dirty="0">
                <a:solidFill>
                  <a:schemeClr val="accent6">
                    <a:lumMod val="75000"/>
                  </a:schemeClr>
                </a:solidFill>
                <a:latin typeface="+mj-lt"/>
              </a:rPr>
              <a:t>QR Code</a:t>
            </a:r>
          </a:p>
          <a:p>
            <a:pPr>
              <a:spcBef>
                <a:spcPts val="600"/>
              </a:spcBef>
            </a:pPr>
            <a:endParaRPr lang="en-US" sz="2400" b="1" dirty="0">
              <a:solidFill>
                <a:schemeClr val="accent2">
                  <a:lumMod val="75000"/>
                </a:schemeClr>
              </a:solidFill>
            </a:endParaRPr>
          </a:p>
          <a:p>
            <a:pPr>
              <a:spcBef>
                <a:spcPts val="600"/>
              </a:spcBef>
            </a:pPr>
            <a:endParaRPr lang="en-US" sz="2400" b="1" dirty="0">
              <a:solidFill>
                <a:schemeClr val="accent2">
                  <a:lumMod val="75000"/>
                </a:schemeClr>
              </a:solidFill>
            </a:endParaRPr>
          </a:p>
          <a:p>
            <a:pPr>
              <a:spcBef>
                <a:spcPts val="1800"/>
              </a:spcBef>
            </a:pPr>
            <a:endParaRPr lang="en-US" sz="2400" b="1" dirty="0">
              <a:solidFill>
                <a:schemeClr val="accent2">
                  <a:lumMod val="75000"/>
                </a:schemeClr>
              </a:solidFill>
            </a:endParaRPr>
          </a:p>
        </p:txBody>
      </p:sp>
      <p:pic>
        <p:nvPicPr>
          <p:cNvPr id="3" name="Picture 2">
            <a:extLst>
              <a:ext uri="{FF2B5EF4-FFF2-40B4-BE49-F238E27FC236}">
                <a16:creationId xmlns:a16="http://schemas.microsoft.com/office/drawing/2014/main" id="{3381C729-7F9F-46F4-8967-58190F0B9AA6}"/>
              </a:ext>
            </a:extLst>
          </p:cNvPr>
          <p:cNvPicPr>
            <a:picLocks noChangeAspect="1"/>
          </p:cNvPicPr>
          <p:nvPr/>
        </p:nvPicPr>
        <p:blipFill>
          <a:blip r:embed="rId4"/>
          <a:stretch>
            <a:fillRect/>
          </a:stretch>
        </p:blipFill>
        <p:spPr>
          <a:xfrm>
            <a:off x="6324600" y="1536590"/>
            <a:ext cx="2022764" cy="3123762"/>
          </a:xfrm>
          <a:prstGeom prst="rect">
            <a:avLst/>
          </a:prstGeom>
          <a:ln>
            <a:solidFill>
              <a:schemeClr val="tx1"/>
            </a:solidFill>
          </a:ln>
        </p:spPr>
      </p:pic>
      <p:pic>
        <p:nvPicPr>
          <p:cNvPr id="5" name="Picture 4">
            <a:extLst>
              <a:ext uri="{FF2B5EF4-FFF2-40B4-BE49-F238E27FC236}">
                <a16:creationId xmlns:a16="http://schemas.microsoft.com/office/drawing/2014/main" id="{3F7F3DC1-BE0D-447D-A0EB-86CCA3575996}"/>
              </a:ext>
            </a:extLst>
          </p:cNvPr>
          <p:cNvPicPr>
            <a:picLocks noChangeAspect="1"/>
          </p:cNvPicPr>
          <p:nvPr/>
        </p:nvPicPr>
        <p:blipFill>
          <a:blip r:embed="rId5"/>
          <a:stretch>
            <a:fillRect/>
          </a:stretch>
        </p:blipFill>
        <p:spPr>
          <a:xfrm>
            <a:off x="3185538" y="3082940"/>
            <a:ext cx="2772924" cy="1577412"/>
          </a:xfrm>
          <a:prstGeom prst="rect">
            <a:avLst/>
          </a:prstGeom>
        </p:spPr>
      </p:pic>
      <p:sp>
        <p:nvSpPr>
          <p:cNvPr id="9" name="TextBox 8">
            <a:extLst>
              <a:ext uri="{FF2B5EF4-FFF2-40B4-BE49-F238E27FC236}">
                <a16:creationId xmlns:a16="http://schemas.microsoft.com/office/drawing/2014/main" id="{0116B8ED-B48C-45EA-87E7-2CFA33EA76B8}"/>
              </a:ext>
            </a:extLst>
          </p:cNvPr>
          <p:cNvSpPr txBox="1"/>
          <p:nvPr/>
        </p:nvSpPr>
        <p:spPr>
          <a:xfrm>
            <a:off x="8001000" y="4475686"/>
            <a:ext cx="1066800" cy="369332"/>
          </a:xfrm>
          <a:prstGeom prst="rect">
            <a:avLst/>
          </a:prstGeom>
          <a:noFill/>
        </p:spPr>
        <p:txBody>
          <a:bodyPr wrap="square" rtlCol="0">
            <a:spAutoFit/>
          </a:bodyPr>
          <a:lstStyle/>
          <a:p>
            <a:pPr algn="ctr"/>
            <a:r>
              <a:rPr lang="en-US" b="1" dirty="0">
                <a:latin typeface="+mj-lt"/>
              </a:rPr>
              <a:t>13</a:t>
            </a:r>
          </a:p>
        </p:txBody>
      </p:sp>
    </p:spTree>
    <p:extLst>
      <p:ext uri="{BB962C8B-B14F-4D97-AF65-F5344CB8AC3E}">
        <p14:creationId xmlns:p14="http://schemas.microsoft.com/office/powerpoint/2010/main" val="2257173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17C00-7DFB-42C2-8C8A-481796353F03}"/>
              </a:ext>
            </a:extLst>
          </p:cNvPr>
          <p:cNvSpPr>
            <a:spLocks noGrp="1"/>
          </p:cNvSpPr>
          <p:nvPr>
            <p:ph type="ctrTitle"/>
          </p:nvPr>
        </p:nvSpPr>
        <p:spPr>
          <a:xfrm>
            <a:off x="685800" y="0"/>
            <a:ext cx="7772400" cy="914400"/>
          </a:xfrm>
        </p:spPr>
        <p:txBody>
          <a:bodyPr/>
          <a:lstStyle/>
          <a:p>
            <a:r>
              <a:rPr lang="en-US" sz="4000" cap="small" dirty="0">
                <a:solidFill>
                  <a:schemeClr val="accent2">
                    <a:lumMod val="75000"/>
                  </a:schemeClr>
                </a:solidFill>
              </a:rPr>
              <a:t>Veterans Events</a:t>
            </a:r>
            <a:endParaRPr lang="en-US" sz="4000" dirty="0"/>
          </a:p>
        </p:txBody>
      </p:sp>
      <p:pic>
        <p:nvPicPr>
          <p:cNvPr id="8" name="Picture 7" descr="Veterans Affair Commission Logo_Horizontal Full Color">
            <a:extLst>
              <a:ext uri="{FF2B5EF4-FFF2-40B4-BE49-F238E27FC236}">
                <a16:creationId xmlns:a16="http://schemas.microsoft.com/office/drawing/2014/main" id="{CEBF5B70-FBB1-49F6-85BB-C755FE66417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360" y="4162734"/>
            <a:ext cx="2611778" cy="640080"/>
          </a:xfrm>
          <a:prstGeom prst="rect">
            <a:avLst/>
          </a:prstGeom>
          <a:noFill/>
          <a:ln>
            <a:noFill/>
          </a:ln>
        </p:spPr>
      </p:pic>
      <p:sp>
        <p:nvSpPr>
          <p:cNvPr id="9" name="Content Placeholder 4">
            <a:extLst>
              <a:ext uri="{FF2B5EF4-FFF2-40B4-BE49-F238E27FC236}">
                <a16:creationId xmlns:a16="http://schemas.microsoft.com/office/drawing/2014/main" id="{59E26C25-BA19-4048-ACAF-73F0A08FEC12}"/>
              </a:ext>
            </a:extLst>
          </p:cNvPr>
          <p:cNvSpPr>
            <a:spLocks noGrp="1"/>
          </p:cNvSpPr>
          <p:nvPr>
            <p:ph sz="quarter" idx="13"/>
          </p:nvPr>
        </p:nvSpPr>
        <p:spPr>
          <a:xfrm>
            <a:off x="152400" y="819150"/>
            <a:ext cx="8610600" cy="3124200"/>
          </a:xfrm>
        </p:spPr>
        <p:txBody>
          <a:bodyPr/>
          <a:lstStyle/>
          <a:p>
            <a:pPr>
              <a:buFont typeface="Wingdings" panose="05000000000000000000" pitchFamily="2" charset="2"/>
              <a:buChar char="«"/>
            </a:pPr>
            <a:r>
              <a:rPr lang="en-US" sz="2800" dirty="0">
                <a:solidFill>
                  <a:schemeClr val="accent6">
                    <a:lumMod val="75000"/>
                  </a:schemeClr>
                </a:solidFill>
                <a:latin typeface="+mj-lt"/>
              </a:rPr>
              <a:t>2024 Community Resource Day </a:t>
            </a:r>
          </a:p>
          <a:p>
            <a:pPr>
              <a:buFont typeface="Wingdings" panose="05000000000000000000" pitchFamily="2" charset="2"/>
              <a:buChar char="«"/>
            </a:pPr>
            <a:r>
              <a:rPr lang="en-US" sz="2800" dirty="0">
                <a:solidFill>
                  <a:schemeClr val="accent6">
                    <a:lumMod val="75000"/>
                  </a:schemeClr>
                </a:solidFill>
                <a:latin typeface="+mj-lt"/>
              </a:rPr>
              <a:t>2023 &amp; 2024 Calvert County Fair</a:t>
            </a:r>
          </a:p>
          <a:p>
            <a:pPr>
              <a:buFont typeface="Wingdings" panose="05000000000000000000" pitchFamily="2" charset="2"/>
              <a:buChar char="«"/>
            </a:pPr>
            <a:r>
              <a:rPr lang="en-US" sz="2800" dirty="0">
                <a:solidFill>
                  <a:schemeClr val="accent6">
                    <a:lumMod val="75000"/>
                  </a:schemeClr>
                </a:solidFill>
                <a:latin typeface="+mj-lt"/>
              </a:rPr>
              <a:t>2024 Memorial Day Ceremonies </a:t>
            </a:r>
          </a:p>
          <a:p>
            <a:pPr>
              <a:buFont typeface="Wingdings" panose="05000000000000000000" pitchFamily="2" charset="2"/>
              <a:buChar char="«"/>
            </a:pPr>
            <a:r>
              <a:rPr lang="en-US" sz="2800" dirty="0">
                <a:solidFill>
                  <a:schemeClr val="accent6">
                    <a:lumMod val="75000"/>
                  </a:schemeClr>
                </a:solidFill>
                <a:latin typeface="+mj-lt"/>
              </a:rPr>
              <a:t>2024 Women’s &amp; Men’s Health Expos, Calvert Health</a:t>
            </a:r>
          </a:p>
          <a:p>
            <a:pPr>
              <a:buFont typeface="Wingdings" panose="05000000000000000000" pitchFamily="2" charset="2"/>
              <a:buChar char="«"/>
            </a:pPr>
            <a:r>
              <a:rPr lang="en-US" sz="2800" dirty="0">
                <a:solidFill>
                  <a:schemeClr val="accent6">
                    <a:lumMod val="75000"/>
                  </a:schemeClr>
                </a:solidFill>
                <a:latin typeface="+mj-lt"/>
              </a:rPr>
              <a:t>2023 &amp; 2024 Operation Green Light/Veterans Day</a:t>
            </a:r>
          </a:p>
          <a:p>
            <a:pPr>
              <a:buFont typeface="Wingdings" panose="05000000000000000000" pitchFamily="2" charset="2"/>
              <a:buChar char="«"/>
            </a:pPr>
            <a:r>
              <a:rPr lang="en-US" sz="2800" dirty="0">
                <a:solidFill>
                  <a:schemeClr val="accent6">
                    <a:lumMod val="75000"/>
                  </a:schemeClr>
                </a:solidFill>
                <a:latin typeface="+mj-lt"/>
              </a:rPr>
              <a:t>2023 &amp; 2024 National Veteran-Owned Business Week</a:t>
            </a:r>
          </a:p>
          <a:p>
            <a:endParaRPr lang="en-US" sz="2800" b="1" dirty="0">
              <a:solidFill>
                <a:schemeClr val="accent6">
                  <a:lumMod val="75000"/>
                </a:schemeClr>
              </a:solidFill>
              <a:latin typeface="+mj-lt"/>
            </a:endParaRPr>
          </a:p>
        </p:txBody>
      </p:sp>
      <p:sp>
        <p:nvSpPr>
          <p:cNvPr id="6" name="TextBox 5">
            <a:extLst>
              <a:ext uri="{FF2B5EF4-FFF2-40B4-BE49-F238E27FC236}">
                <a16:creationId xmlns:a16="http://schemas.microsoft.com/office/drawing/2014/main" id="{FC69A6BA-6724-4D6E-9D91-59AA06BAB79D}"/>
              </a:ext>
            </a:extLst>
          </p:cNvPr>
          <p:cNvSpPr txBox="1"/>
          <p:nvPr/>
        </p:nvSpPr>
        <p:spPr>
          <a:xfrm>
            <a:off x="8001000" y="4475686"/>
            <a:ext cx="1066800" cy="369332"/>
          </a:xfrm>
          <a:prstGeom prst="rect">
            <a:avLst/>
          </a:prstGeom>
          <a:noFill/>
        </p:spPr>
        <p:txBody>
          <a:bodyPr wrap="square" rtlCol="0">
            <a:spAutoFit/>
          </a:bodyPr>
          <a:lstStyle/>
          <a:p>
            <a:pPr algn="ctr"/>
            <a:r>
              <a:rPr lang="en-US" b="1" dirty="0">
                <a:latin typeface="+mj-lt"/>
              </a:rPr>
              <a:t>14</a:t>
            </a:r>
          </a:p>
        </p:txBody>
      </p:sp>
    </p:spTree>
    <p:extLst>
      <p:ext uri="{BB962C8B-B14F-4D97-AF65-F5344CB8AC3E}">
        <p14:creationId xmlns:p14="http://schemas.microsoft.com/office/powerpoint/2010/main" val="1818051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17C00-7DFB-42C2-8C8A-481796353F03}"/>
              </a:ext>
            </a:extLst>
          </p:cNvPr>
          <p:cNvSpPr>
            <a:spLocks noGrp="1"/>
          </p:cNvSpPr>
          <p:nvPr>
            <p:ph type="ctrTitle"/>
          </p:nvPr>
        </p:nvSpPr>
        <p:spPr>
          <a:xfrm>
            <a:off x="685800" y="0"/>
            <a:ext cx="7772400" cy="914400"/>
          </a:xfrm>
        </p:spPr>
        <p:txBody>
          <a:bodyPr/>
          <a:lstStyle/>
          <a:p>
            <a:r>
              <a:rPr lang="en-US" sz="4000" cap="small" dirty="0">
                <a:solidFill>
                  <a:schemeClr val="accent2">
                    <a:lumMod val="75000"/>
                  </a:schemeClr>
                </a:solidFill>
              </a:rPr>
              <a:t>Social Media</a:t>
            </a:r>
            <a:endParaRPr lang="en-US" sz="4000" dirty="0"/>
          </a:p>
        </p:txBody>
      </p:sp>
      <p:pic>
        <p:nvPicPr>
          <p:cNvPr id="8" name="Picture 7" descr="Veterans Affair Commission Logo_Horizontal Full Color">
            <a:extLst>
              <a:ext uri="{FF2B5EF4-FFF2-40B4-BE49-F238E27FC236}">
                <a16:creationId xmlns:a16="http://schemas.microsoft.com/office/drawing/2014/main" id="{CEBF5B70-FBB1-49F6-85BB-C755FE66417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360" y="4162734"/>
            <a:ext cx="2611778" cy="640080"/>
          </a:xfrm>
          <a:prstGeom prst="rect">
            <a:avLst/>
          </a:prstGeom>
          <a:noFill/>
          <a:ln>
            <a:noFill/>
          </a:ln>
        </p:spPr>
      </p:pic>
      <p:sp>
        <p:nvSpPr>
          <p:cNvPr id="9" name="Content Placeholder 4">
            <a:extLst>
              <a:ext uri="{FF2B5EF4-FFF2-40B4-BE49-F238E27FC236}">
                <a16:creationId xmlns:a16="http://schemas.microsoft.com/office/drawing/2014/main" id="{59E26C25-BA19-4048-ACAF-73F0A08FEC12}"/>
              </a:ext>
            </a:extLst>
          </p:cNvPr>
          <p:cNvSpPr>
            <a:spLocks noGrp="1"/>
          </p:cNvSpPr>
          <p:nvPr>
            <p:ph sz="quarter" idx="13"/>
          </p:nvPr>
        </p:nvSpPr>
        <p:spPr>
          <a:xfrm>
            <a:off x="152400" y="666750"/>
            <a:ext cx="8610600" cy="3276600"/>
          </a:xfrm>
        </p:spPr>
        <p:txBody>
          <a:bodyPr/>
          <a:lstStyle/>
          <a:p>
            <a:pPr>
              <a:buFont typeface="Wingdings" panose="05000000000000000000" pitchFamily="2" charset="2"/>
              <a:buChar char="«"/>
            </a:pPr>
            <a:r>
              <a:rPr lang="en-US" sz="2800" dirty="0">
                <a:solidFill>
                  <a:schemeClr val="accent6">
                    <a:lumMod val="75000"/>
                  </a:schemeClr>
                </a:solidFill>
                <a:latin typeface="+mj-lt"/>
              </a:rPr>
              <a:t>Strong coordinated social media presence</a:t>
            </a:r>
          </a:p>
          <a:p>
            <a:pPr>
              <a:buFont typeface="Wingdings" panose="05000000000000000000" pitchFamily="2" charset="2"/>
              <a:buChar char="«"/>
            </a:pPr>
            <a:r>
              <a:rPr lang="en-US" sz="2800" dirty="0">
                <a:solidFill>
                  <a:schemeClr val="accent6">
                    <a:lumMod val="75000"/>
                  </a:schemeClr>
                </a:solidFill>
                <a:latin typeface="+mj-lt"/>
              </a:rPr>
              <a:t>Evergreen posts for military milestones </a:t>
            </a:r>
          </a:p>
          <a:p>
            <a:pPr>
              <a:buFont typeface="Wingdings" panose="05000000000000000000" pitchFamily="2" charset="2"/>
              <a:buChar char="«"/>
            </a:pPr>
            <a:r>
              <a:rPr lang="en-US" sz="2800" dirty="0">
                <a:solidFill>
                  <a:schemeClr val="accent6">
                    <a:lumMod val="75000"/>
                  </a:schemeClr>
                </a:solidFill>
                <a:latin typeface="+mj-lt"/>
              </a:rPr>
              <a:t>Newsletter-12 editions-</a:t>
            </a:r>
            <a:r>
              <a:rPr lang="en-US" sz="2800" dirty="0">
                <a:solidFill>
                  <a:schemeClr val="accent6">
                    <a:lumMod val="75000"/>
                  </a:schemeClr>
                </a:solidFill>
                <a:highlight>
                  <a:srgbClr val="FFFFFF"/>
                </a:highlight>
                <a:latin typeface="+mj-lt"/>
              </a:rPr>
              <a:t>252</a:t>
            </a:r>
            <a:r>
              <a:rPr lang="en-US" sz="2800" dirty="0">
                <a:solidFill>
                  <a:schemeClr val="accent6">
                    <a:lumMod val="75000"/>
                  </a:schemeClr>
                </a:solidFill>
                <a:latin typeface="+mj-lt"/>
              </a:rPr>
              <a:t> subscribers</a:t>
            </a:r>
          </a:p>
          <a:p>
            <a:pPr>
              <a:buFont typeface="Wingdings" panose="05000000000000000000" pitchFamily="2" charset="2"/>
              <a:buChar char="«"/>
            </a:pPr>
            <a:r>
              <a:rPr lang="en-US" sz="2800" dirty="0">
                <a:solidFill>
                  <a:schemeClr val="accent6">
                    <a:lumMod val="75000"/>
                  </a:schemeClr>
                </a:solidFill>
                <a:latin typeface="+mj-lt"/>
              </a:rPr>
              <a:t>Continued collaboration with Economic Development</a:t>
            </a:r>
            <a:br>
              <a:rPr lang="en-US" sz="2800" dirty="0">
                <a:solidFill>
                  <a:schemeClr val="accent6">
                    <a:lumMod val="75000"/>
                  </a:schemeClr>
                </a:solidFill>
                <a:latin typeface="+mj-lt"/>
              </a:rPr>
            </a:br>
            <a:r>
              <a:rPr lang="en-US" sz="2800" dirty="0">
                <a:solidFill>
                  <a:schemeClr val="accent6">
                    <a:lumMod val="75000"/>
                  </a:schemeClr>
                </a:solidFill>
                <a:latin typeface="+mj-lt"/>
              </a:rPr>
              <a:t>and Communications and Media Relations</a:t>
            </a:r>
          </a:p>
          <a:p>
            <a:pPr>
              <a:buFont typeface="Wingdings" panose="05000000000000000000" pitchFamily="2" charset="2"/>
              <a:buChar char="«"/>
            </a:pPr>
            <a:r>
              <a:rPr lang="en-US" sz="2800" dirty="0">
                <a:solidFill>
                  <a:schemeClr val="accent6">
                    <a:lumMod val="75000"/>
                  </a:schemeClr>
                </a:solidFill>
                <a:latin typeface="+mj-lt"/>
              </a:rPr>
              <a:t>Now also posting on Community Resources and </a:t>
            </a:r>
            <a:br>
              <a:rPr lang="en-US" sz="2800" dirty="0">
                <a:solidFill>
                  <a:schemeClr val="accent6">
                    <a:lumMod val="75000"/>
                  </a:schemeClr>
                </a:solidFill>
                <a:latin typeface="+mj-lt"/>
              </a:rPr>
            </a:br>
            <a:r>
              <a:rPr lang="en-US" sz="2800" dirty="0">
                <a:solidFill>
                  <a:schemeClr val="accent6">
                    <a:lumMod val="75000"/>
                  </a:schemeClr>
                </a:solidFill>
                <a:latin typeface="+mj-lt"/>
              </a:rPr>
              <a:t>Office on Aging FB pages</a:t>
            </a:r>
          </a:p>
        </p:txBody>
      </p:sp>
      <p:sp>
        <p:nvSpPr>
          <p:cNvPr id="6" name="TextBox 5">
            <a:extLst>
              <a:ext uri="{FF2B5EF4-FFF2-40B4-BE49-F238E27FC236}">
                <a16:creationId xmlns:a16="http://schemas.microsoft.com/office/drawing/2014/main" id="{FC69A6BA-6724-4D6E-9D91-59AA06BAB79D}"/>
              </a:ext>
            </a:extLst>
          </p:cNvPr>
          <p:cNvSpPr txBox="1"/>
          <p:nvPr/>
        </p:nvSpPr>
        <p:spPr>
          <a:xfrm>
            <a:off x="8001000" y="4475686"/>
            <a:ext cx="1066800" cy="369332"/>
          </a:xfrm>
          <a:prstGeom prst="rect">
            <a:avLst/>
          </a:prstGeom>
          <a:noFill/>
        </p:spPr>
        <p:txBody>
          <a:bodyPr wrap="square" rtlCol="0">
            <a:spAutoFit/>
          </a:bodyPr>
          <a:lstStyle/>
          <a:p>
            <a:pPr algn="ctr"/>
            <a:r>
              <a:rPr lang="en-US" b="1" dirty="0">
                <a:latin typeface="+mj-lt"/>
              </a:rPr>
              <a:t>15</a:t>
            </a:r>
          </a:p>
        </p:txBody>
      </p:sp>
    </p:spTree>
    <p:extLst>
      <p:ext uri="{BB962C8B-B14F-4D97-AF65-F5344CB8AC3E}">
        <p14:creationId xmlns:p14="http://schemas.microsoft.com/office/powerpoint/2010/main" val="1679158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17C00-7DFB-42C2-8C8A-481796353F03}"/>
              </a:ext>
            </a:extLst>
          </p:cNvPr>
          <p:cNvSpPr>
            <a:spLocks noGrp="1"/>
          </p:cNvSpPr>
          <p:nvPr>
            <p:ph type="ctrTitle"/>
          </p:nvPr>
        </p:nvSpPr>
        <p:spPr>
          <a:xfrm>
            <a:off x="685800" y="-19050"/>
            <a:ext cx="7772400" cy="914400"/>
          </a:xfrm>
        </p:spPr>
        <p:txBody>
          <a:bodyPr/>
          <a:lstStyle/>
          <a:p>
            <a:r>
              <a:rPr lang="en-US" sz="4000" cap="small" dirty="0">
                <a:solidFill>
                  <a:schemeClr val="accent2">
                    <a:lumMod val="75000"/>
                  </a:schemeClr>
                </a:solidFill>
              </a:rPr>
              <a:t>Accomplishments</a:t>
            </a:r>
            <a:endParaRPr lang="en-US" sz="4000" dirty="0"/>
          </a:p>
        </p:txBody>
      </p:sp>
      <p:sp>
        <p:nvSpPr>
          <p:cNvPr id="5" name="Content Placeholder 4">
            <a:extLst>
              <a:ext uri="{FF2B5EF4-FFF2-40B4-BE49-F238E27FC236}">
                <a16:creationId xmlns:a16="http://schemas.microsoft.com/office/drawing/2014/main" id="{ACE3F459-61D8-403D-8D35-EDE5AC706D56}"/>
              </a:ext>
            </a:extLst>
          </p:cNvPr>
          <p:cNvSpPr>
            <a:spLocks noGrp="1"/>
          </p:cNvSpPr>
          <p:nvPr>
            <p:ph sz="quarter" idx="13"/>
          </p:nvPr>
        </p:nvSpPr>
        <p:spPr>
          <a:xfrm>
            <a:off x="169817" y="900249"/>
            <a:ext cx="8305800" cy="2362200"/>
          </a:xfrm>
        </p:spPr>
        <p:txBody>
          <a:bodyPr/>
          <a:lstStyle/>
          <a:p>
            <a:pPr>
              <a:spcBef>
                <a:spcPts val="0"/>
              </a:spcBef>
              <a:spcAft>
                <a:spcPts val="300"/>
              </a:spcAft>
              <a:buFont typeface="Wingdings" panose="05000000000000000000" pitchFamily="2" charset="2"/>
              <a:buChar char="«"/>
            </a:pPr>
            <a:r>
              <a:rPr lang="en-US" sz="2800" dirty="0">
                <a:solidFill>
                  <a:schemeClr val="accent2">
                    <a:lumMod val="75000"/>
                  </a:schemeClr>
                </a:solidFill>
                <a:latin typeface="+mj-lt"/>
              </a:rPr>
              <a:t>CCVAC/Serving Together partnership to provide </a:t>
            </a:r>
            <a:br>
              <a:rPr lang="en-US" sz="2800" dirty="0">
                <a:solidFill>
                  <a:schemeClr val="accent2">
                    <a:lumMod val="75000"/>
                  </a:schemeClr>
                </a:solidFill>
                <a:latin typeface="+mj-lt"/>
              </a:rPr>
            </a:br>
            <a:r>
              <a:rPr lang="en-US" sz="2800" dirty="0">
                <a:solidFill>
                  <a:schemeClr val="accent2">
                    <a:lumMod val="75000"/>
                  </a:schemeClr>
                </a:solidFill>
                <a:latin typeface="+mj-lt"/>
              </a:rPr>
              <a:t>in-person veteran support and resources</a:t>
            </a:r>
            <a:br>
              <a:rPr lang="en-US" sz="2800" dirty="0">
                <a:solidFill>
                  <a:schemeClr val="accent2">
                    <a:lumMod val="75000"/>
                  </a:schemeClr>
                </a:solidFill>
                <a:latin typeface="+mj-lt"/>
              </a:rPr>
            </a:br>
            <a:r>
              <a:rPr lang="en-US" sz="2800" dirty="0">
                <a:solidFill>
                  <a:schemeClr val="accent2">
                    <a:lumMod val="75000"/>
                  </a:schemeClr>
                </a:solidFill>
                <a:latin typeface="+mj-lt"/>
              </a:rPr>
              <a:t>at Southern Pines Senior Center.</a:t>
            </a:r>
          </a:p>
          <a:p>
            <a:pPr lvl="1">
              <a:spcBef>
                <a:spcPts val="0"/>
              </a:spcBef>
              <a:spcAft>
                <a:spcPts val="300"/>
              </a:spcAft>
              <a:buFont typeface="Arial" panose="020B0604020202020204" pitchFamily="34" charset="0"/>
              <a:buChar char="•"/>
            </a:pPr>
            <a:r>
              <a:rPr lang="en-US" sz="2600" dirty="0">
                <a:solidFill>
                  <a:schemeClr val="accent2">
                    <a:lumMod val="75000"/>
                  </a:schemeClr>
                </a:solidFill>
                <a:latin typeface="+mj-lt"/>
              </a:rPr>
              <a:t>First day of service, Wed. Aug. 14</a:t>
            </a:r>
            <a:r>
              <a:rPr lang="en-US" sz="2600" baseline="30000" dirty="0">
                <a:solidFill>
                  <a:schemeClr val="accent2">
                    <a:lumMod val="75000"/>
                  </a:schemeClr>
                </a:solidFill>
                <a:latin typeface="+mj-lt"/>
              </a:rPr>
              <a:t>th</a:t>
            </a:r>
            <a:r>
              <a:rPr lang="en-US" sz="2600" dirty="0">
                <a:solidFill>
                  <a:schemeClr val="accent2">
                    <a:lumMod val="75000"/>
                  </a:schemeClr>
                </a:solidFill>
                <a:latin typeface="+mj-lt"/>
              </a:rPr>
              <a:t>.</a:t>
            </a:r>
          </a:p>
          <a:p>
            <a:pPr lvl="1">
              <a:spcBef>
                <a:spcPts val="0"/>
              </a:spcBef>
              <a:spcAft>
                <a:spcPts val="300"/>
              </a:spcAft>
              <a:buFont typeface="Arial" panose="020B0604020202020204" pitchFamily="34" charset="0"/>
              <a:buChar char="•"/>
            </a:pPr>
            <a:r>
              <a:rPr lang="en-US" sz="2600" dirty="0">
                <a:solidFill>
                  <a:schemeClr val="accent2">
                    <a:lumMod val="75000"/>
                  </a:schemeClr>
                </a:solidFill>
                <a:highlight>
                  <a:srgbClr val="FFFF00"/>
                </a:highlight>
                <a:latin typeface="+mj-lt"/>
              </a:rPr>
              <a:t>19 </a:t>
            </a:r>
            <a:r>
              <a:rPr lang="en-US" sz="2600" dirty="0">
                <a:solidFill>
                  <a:schemeClr val="accent2">
                    <a:lumMod val="75000"/>
                  </a:schemeClr>
                </a:solidFill>
                <a:latin typeface="+mj-lt"/>
              </a:rPr>
              <a:t>Veterans Served to date.</a:t>
            </a:r>
          </a:p>
          <a:p>
            <a:pPr lvl="1">
              <a:spcBef>
                <a:spcPts val="0"/>
              </a:spcBef>
              <a:spcAft>
                <a:spcPts val="300"/>
              </a:spcAft>
              <a:buFont typeface="Arial" panose="020B0604020202020204" pitchFamily="34" charset="0"/>
              <a:buChar char="•"/>
            </a:pPr>
            <a:r>
              <a:rPr lang="en-US" sz="2600" dirty="0">
                <a:solidFill>
                  <a:schemeClr val="accent2">
                    <a:lumMod val="75000"/>
                  </a:schemeClr>
                </a:solidFill>
                <a:latin typeface="+mj-lt"/>
              </a:rPr>
              <a:t>Potential to add additional </a:t>
            </a:r>
            <a:br>
              <a:rPr lang="en-US" sz="2600" dirty="0">
                <a:solidFill>
                  <a:schemeClr val="accent2">
                    <a:lumMod val="75000"/>
                  </a:schemeClr>
                </a:solidFill>
                <a:latin typeface="+mj-lt"/>
              </a:rPr>
            </a:br>
            <a:r>
              <a:rPr lang="en-US" sz="2600" dirty="0">
                <a:solidFill>
                  <a:schemeClr val="accent2">
                    <a:lumMod val="75000"/>
                  </a:schemeClr>
                </a:solidFill>
                <a:latin typeface="+mj-lt"/>
              </a:rPr>
              <a:t>days/locations.</a:t>
            </a:r>
          </a:p>
          <a:p>
            <a:pPr marL="685800" lvl="1">
              <a:spcBef>
                <a:spcPts val="0"/>
              </a:spcBef>
              <a:spcAft>
                <a:spcPts val="600"/>
              </a:spcAft>
              <a:buFont typeface="Arial" panose="020B0604020202020204" pitchFamily="34" charset="0"/>
              <a:buChar char="•"/>
            </a:pPr>
            <a:endParaRPr lang="en-US" sz="2200" dirty="0"/>
          </a:p>
        </p:txBody>
      </p:sp>
      <p:pic>
        <p:nvPicPr>
          <p:cNvPr id="8" name="Picture 7" descr="Veterans Affair Commission Logo_Horizontal Full Color">
            <a:extLst>
              <a:ext uri="{FF2B5EF4-FFF2-40B4-BE49-F238E27FC236}">
                <a16:creationId xmlns:a16="http://schemas.microsoft.com/office/drawing/2014/main" id="{CEBF5B70-FBB1-49F6-85BB-C755FE66417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360" y="4162734"/>
            <a:ext cx="2611778" cy="640080"/>
          </a:xfrm>
          <a:prstGeom prst="rect">
            <a:avLst/>
          </a:prstGeom>
          <a:noFill/>
          <a:ln>
            <a:noFill/>
          </a:ln>
        </p:spPr>
      </p:pic>
      <p:sp>
        <p:nvSpPr>
          <p:cNvPr id="6" name="TextBox 5">
            <a:extLst>
              <a:ext uri="{FF2B5EF4-FFF2-40B4-BE49-F238E27FC236}">
                <a16:creationId xmlns:a16="http://schemas.microsoft.com/office/drawing/2014/main" id="{DDE8482B-6A2D-429A-A88C-3DF67387FFE3}"/>
              </a:ext>
            </a:extLst>
          </p:cNvPr>
          <p:cNvSpPr txBox="1"/>
          <p:nvPr/>
        </p:nvSpPr>
        <p:spPr>
          <a:xfrm>
            <a:off x="8001000" y="4475686"/>
            <a:ext cx="1066800" cy="369332"/>
          </a:xfrm>
          <a:prstGeom prst="rect">
            <a:avLst/>
          </a:prstGeom>
          <a:noFill/>
        </p:spPr>
        <p:txBody>
          <a:bodyPr wrap="square" rtlCol="0">
            <a:spAutoFit/>
          </a:bodyPr>
          <a:lstStyle/>
          <a:p>
            <a:pPr algn="ctr"/>
            <a:r>
              <a:rPr lang="en-US" b="1" dirty="0">
                <a:latin typeface="+mj-lt"/>
              </a:rPr>
              <a:t>16</a:t>
            </a:r>
          </a:p>
        </p:txBody>
      </p:sp>
      <p:pic>
        <p:nvPicPr>
          <p:cNvPr id="4" name="Picture 3">
            <a:extLst>
              <a:ext uri="{FF2B5EF4-FFF2-40B4-BE49-F238E27FC236}">
                <a16:creationId xmlns:a16="http://schemas.microsoft.com/office/drawing/2014/main" id="{0E4ED870-ED63-AC9A-FBF9-A5A1083D1ECC}"/>
              </a:ext>
            </a:extLst>
          </p:cNvPr>
          <p:cNvPicPr>
            <a:picLocks noChangeAspect="1"/>
          </p:cNvPicPr>
          <p:nvPr/>
        </p:nvPicPr>
        <p:blipFill>
          <a:blip r:embed="rId4"/>
          <a:stretch>
            <a:fillRect/>
          </a:stretch>
        </p:blipFill>
        <p:spPr>
          <a:xfrm>
            <a:off x="6324600" y="1504950"/>
            <a:ext cx="2438400" cy="3035979"/>
          </a:xfrm>
          <a:prstGeom prst="rect">
            <a:avLst/>
          </a:prstGeom>
        </p:spPr>
      </p:pic>
    </p:spTree>
    <p:extLst>
      <p:ext uri="{BB962C8B-B14F-4D97-AF65-F5344CB8AC3E}">
        <p14:creationId xmlns:p14="http://schemas.microsoft.com/office/powerpoint/2010/main" val="254615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17C00-7DFB-42C2-8C8A-481796353F03}"/>
              </a:ext>
            </a:extLst>
          </p:cNvPr>
          <p:cNvSpPr>
            <a:spLocks noGrp="1"/>
          </p:cNvSpPr>
          <p:nvPr>
            <p:ph type="ctrTitle"/>
          </p:nvPr>
        </p:nvSpPr>
        <p:spPr>
          <a:xfrm>
            <a:off x="685800" y="-19050"/>
            <a:ext cx="7772400" cy="914400"/>
          </a:xfrm>
        </p:spPr>
        <p:txBody>
          <a:bodyPr/>
          <a:lstStyle/>
          <a:p>
            <a:r>
              <a:rPr lang="en-US" sz="4000" cap="small" dirty="0">
                <a:solidFill>
                  <a:schemeClr val="accent2">
                    <a:lumMod val="75000"/>
                  </a:schemeClr>
                </a:solidFill>
              </a:rPr>
              <a:t>Accomplishments</a:t>
            </a:r>
            <a:endParaRPr lang="en-US" sz="4000" dirty="0"/>
          </a:p>
        </p:txBody>
      </p:sp>
      <p:sp>
        <p:nvSpPr>
          <p:cNvPr id="5" name="Content Placeholder 4">
            <a:extLst>
              <a:ext uri="{FF2B5EF4-FFF2-40B4-BE49-F238E27FC236}">
                <a16:creationId xmlns:a16="http://schemas.microsoft.com/office/drawing/2014/main" id="{ACE3F459-61D8-403D-8D35-EDE5AC706D56}"/>
              </a:ext>
            </a:extLst>
          </p:cNvPr>
          <p:cNvSpPr>
            <a:spLocks noGrp="1"/>
          </p:cNvSpPr>
          <p:nvPr>
            <p:ph sz="quarter" idx="13"/>
          </p:nvPr>
        </p:nvSpPr>
        <p:spPr>
          <a:xfrm>
            <a:off x="381000" y="666750"/>
            <a:ext cx="8305800" cy="2362200"/>
          </a:xfrm>
        </p:spPr>
        <p:txBody>
          <a:bodyPr/>
          <a:lstStyle/>
          <a:p>
            <a:pPr>
              <a:spcBef>
                <a:spcPts val="0"/>
              </a:spcBef>
              <a:spcAft>
                <a:spcPts val="300"/>
              </a:spcAft>
              <a:buFont typeface="Wingdings" panose="05000000000000000000" pitchFamily="2" charset="2"/>
              <a:buChar char="«"/>
            </a:pPr>
            <a:r>
              <a:rPr lang="en-US" sz="2800" dirty="0">
                <a:solidFill>
                  <a:schemeClr val="accent2">
                    <a:lumMod val="75000"/>
                  </a:schemeClr>
                </a:solidFill>
                <a:latin typeface="+mj-lt"/>
              </a:rPr>
              <a:t>Purple Star Schools Program</a:t>
            </a:r>
          </a:p>
          <a:p>
            <a:pPr>
              <a:spcBef>
                <a:spcPts val="0"/>
              </a:spcBef>
              <a:spcAft>
                <a:spcPts val="300"/>
              </a:spcAft>
              <a:buFont typeface="Wingdings" panose="05000000000000000000" pitchFamily="2" charset="2"/>
              <a:buChar char="«"/>
            </a:pPr>
            <a:r>
              <a:rPr lang="en-US" sz="2800" dirty="0">
                <a:solidFill>
                  <a:schemeClr val="accent2">
                    <a:lumMod val="75000"/>
                  </a:schemeClr>
                </a:solidFill>
                <a:latin typeface="+mj-lt"/>
              </a:rPr>
              <a:t>Expanded community outreach</a:t>
            </a:r>
          </a:p>
          <a:p>
            <a:pPr marL="627063" lvl="1">
              <a:spcBef>
                <a:spcPts val="0"/>
              </a:spcBef>
              <a:spcAft>
                <a:spcPts val="200"/>
              </a:spcAft>
              <a:buFont typeface="Arial" panose="020B0604020202020204" pitchFamily="34" charset="0"/>
              <a:buChar char="•"/>
            </a:pPr>
            <a:r>
              <a:rPr lang="en-US" sz="2600" dirty="0" err="1">
                <a:solidFill>
                  <a:schemeClr val="accent2">
                    <a:lumMod val="75000"/>
                  </a:schemeClr>
                </a:solidFill>
                <a:latin typeface="+mj-lt"/>
              </a:rPr>
              <a:t>eNews</a:t>
            </a:r>
            <a:r>
              <a:rPr lang="en-US" sz="2600" dirty="0">
                <a:solidFill>
                  <a:schemeClr val="accent2">
                    <a:lumMod val="75000"/>
                  </a:schemeClr>
                </a:solidFill>
                <a:latin typeface="+mj-lt"/>
              </a:rPr>
              <a:t> Blast</a:t>
            </a:r>
          </a:p>
          <a:p>
            <a:pPr marL="627063" lvl="1">
              <a:spcBef>
                <a:spcPts val="0"/>
              </a:spcBef>
              <a:spcAft>
                <a:spcPts val="200"/>
              </a:spcAft>
              <a:buFont typeface="Arial" panose="020B0604020202020204" pitchFamily="34" charset="0"/>
              <a:buChar char="•"/>
            </a:pPr>
            <a:r>
              <a:rPr lang="en-US" sz="2600" dirty="0">
                <a:solidFill>
                  <a:schemeClr val="accent2">
                    <a:lumMod val="75000"/>
                  </a:schemeClr>
                </a:solidFill>
                <a:latin typeface="+mj-lt"/>
              </a:rPr>
              <a:t>Increased social media presence,</a:t>
            </a:r>
            <a:br>
              <a:rPr lang="en-US" sz="2600" dirty="0">
                <a:solidFill>
                  <a:schemeClr val="accent2">
                    <a:lumMod val="75000"/>
                  </a:schemeClr>
                </a:solidFill>
                <a:latin typeface="+mj-lt"/>
              </a:rPr>
            </a:br>
            <a:r>
              <a:rPr lang="en-US" sz="2600" dirty="0">
                <a:solidFill>
                  <a:schemeClr val="accent2">
                    <a:lumMod val="75000"/>
                  </a:schemeClr>
                </a:solidFill>
                <a:latin typeface="+mj-lt"/>
              </a:rPr>
              <a:t>and participation in community events</a:t>
            </a:r>
          </a:p>
          <a:p>
            <a:pPr marL="627063" lvl="1">
              <a:spcBef>
                <a:spcPts val="0"/>
              </a:spcBef>
              <a:spcAft>
                <a:spcPts val="200"/>
              </a:spcAft>
              <a:buFont typeface="Arial" panose="020B0604020202020204" pitchFamily="34" charset="0"/>
              <a:buChar char="•"/>
            </a:pPr>
            <a:r>
              <a:rPr lang="en-US" sz="2600" dirty="0">
                <a:solidFill>
                  <a:schemeClr val="accent2">
                    <a:lumMod val="75000"/>
                  </a:schemeClr>
                </a:solidFill>
                <a:latin typeface="+mj-lt"/>
              </a:rPr>
              <a:t>Participating in Calvert Health</a:t>
            </a:r>
            <a:br>
              <a:rPr lang="en-US" sz="2600" dirty="0">
                <a:solidFill>
                  <a:schemeClr val="accent2">
                    <a:lumMod val="75000"/>
                  </a:schemeClr>
                </a:solidFill>
                <a:latin typeface="+mj-lt"/>
              </a:rPr>
            </a:br>
            <a:r>
              <a:rPr lang="en-US" sz="2600" dirty="0">
                <a:solidFill>
                  <a:schemeClr val="accent2">
                    <a:lumMod val="75000"/>
                  </a:schemeClr>
                </a:solidFill>
                <a:latin typeface="+mj-lt"/>
              </a:rPr>
              <a:t>Mental Health Implementation Plan</a:t>
            </a:r>
            <a:br>
              <a:rPr lang="en-US" sz="2600" dirty="0">
                <a:solidFill>
                  <a:schemeClr val="accent2">
                    <a:lumMod val="75000"/>
                  </a:schemeClr>
                </a:solidFill>
                <a:latin typeface="+mj-lt"/>
              </a:rPr>
            </a:br>
            <a:r>
              <a:rPr lang="en-US" sz="2600" dirty="0">
                <a:solidFill>
                  <a:schemeClr val="accent2">
                    <a:lumMod val="75000"/>
                  </a:schemeClr>
                </a:solidFill>
                <a:latin typeface="+mj-lt"/>
              </a:rPr>
              <a:t>activities</a:t>
            </a:r>
          </a:p>
          <a:p>
            <a:pPr marL="400050" lvl="1" indent="0">
              <a:spcBef>
                <a:spcPts val="0"/>
              </a:spcBef>
              <a:spcAft>
                <a:spcPts val="600"/>
              </a:spcAft>
              <a:buNone/>
            </a:pPr>
            <a:endParaRPr lang="en-US" sz="2200" dirty="0"/>
          </a:p>
        </p:txBody>
      </p:sp>
      <p:pic>
        <p:nvPicPr>
          <p:cNvPr id="8" name="Picture 7" descr="Veterans Affair Commission Logo_Horizontal Full Color">
            <a:extLst>
              <a:ext uri="{FF2B5EF4-FFF2-40B4-BE49-F238E27FC236}">
                <a16:creationId xmlns:a16="http://schemas.microsoft.com/office/drawing/2014/main" id="{CEBF5B70-FBB1-49F6-85BB-C755FE66417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360" y="4162734"/>
            <a:ext cx="2611778" cy="640080"/>
          </a:xfrm>
          <a:prstGeom prst="rect">
            <a:avLst/>
          </a:prstGeom>
          <a:noFill/>
          <a:ln>
            <a:noFill/>
          </a:ln>
        </p:spPr>
      </p:pic>
      <p:sp>
        <p:nvSpPr>
          <p:cNvPr id="6" name="TextBox 5">
            <a:extLst>
              <a:ext uri="{FF2B5EF4-FFF2-40B4-BE49-F238E27FC236}">
                <a16:creationId xmlns:a16="http://schemas.microsoft.com/office/drawing/2014/main" id="{DDE8482B-6A2D-429A-A88C-3DF67387FFE3}"/>
              </a:ext>
            </a:extLst>
          </p:cNvPr>
          <p:cNvSpPr txBox="1"/>
          <p:nvPr/>
        </p:nvSpPr>
        <p:spPr>
          <a:xfrm>
            <a:off x="8001000" y="4475686"/>
            <a:ext cx="1066800" cy="369332"/>
          </a:xfrm>
          <a:prstGeom prst="rect">
            <a:avLst/>
          </a:prstGeom>
          <a:noFill/>
        </p:spPr>
        <p:txBody>
          <a:bodyPr wrap="square" rtlCol="0">
            <a:spAutoFit/>
          </a:bodyPr>
          <a:lstStyle/>
          <a:p>
            <a:pPr algn="ctr"/>
            <a:r>
              <a:rPr lang="en-US" b="1" dirty="0">
                <a:latin typeface="+mj-lt"/>
              </a:rPr>
              <a:t>17</a:t>
            </a:r>
          </a:p>
        </p:txBody>
      </p:sp>
      <p:pic>
        <p:nvPicPr>
          <p:cNvPr id="4" name="Picture 3">
            <a:extLst>
              <a:ext uri="{FF2B5EF4-FFF2-40B4-BE49-F238E27FC236}">
                <a16:creationId xmlns:a16="http://schemas.microsoft.com/office/drawing/2014/main" id="{95647968-DC0B-B27B-9A5C-942CA442AD91}"/>
              </a:ext>
            </a:extLst>
          </p:cNvPr>
          <p:cNvPicPr>
            <a:picLocks noChangeAspect="1"/>
          </p:cNvPicPr>
          <p:nvPr/>
        </p:nvPicPr>
        <p:blipFill>
          <a:blip r:embed="rId4"/>
          <a:stretch>
            <a:fillRect/>
          </a:stretch>
        </p:blipFill>
        <p:spPr>
          <a:xfrm>
            <a:off x="6328469" y="1809750"/>
            <a:ext cx="2557057" cy="2438400"/>
          </a:xfrm>
          <a:prstGeom prst="rect">
            <a:avLst/>
          </a:prstGeom>
        </p:spPr>
      </p:pic>
    </p:spTree>
    <p:extLst>
      <p:ext uri="{BB962C8B-B14F-4D97-AF65-F5344CB8AC3E}">
        <p14:creationId xmlns:p14="http://schemas.microsoft.com/office/powerpoint/2010/main" val="2932882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17C00-7DFB-42C2-8C8A-481796353F03}"/>
              </a:ext>
            </a:extLst>
          </p:cNvPr>
          <p:cNvSpPr>
            <a:spLocks noGrp="1"/>
          </p:cNvSpPr>
          <p:nvPr>
            <p:ph type="ctrTitle"/>
          </p:nvPr>
        </p:nvSpPr>
        <p:spPr>
          <a:xfrm>
            <a:off x="685800" y="174382"/>
            <a:ext cx="7772400" cy="914400"/>
          </a:xfrm>
        </p:spPr>
        <p:txBody>
          <a:bodyPr/>
          <a:lstStyle/>
          <a:p>
            <a:r>
              <a:rPr lang="en-US" sz="4000" cap="small" dirty="0">
                <a:solidFill>
                  <a:schemeClr val="accent2">
                    <a:lumMod val="75000"/>
                  </a:schemeClr>
                </a:solidFill>
              </a:rPr>
              <a:t>2024-2025 Goals</a:t>
            </a:r>
            <a:endParaRPr lang="en-US" sz="4000" dirty="0"/>
          </a:p>
        </p:txBody>
      </p:sp>
      <p:sp>
        <p:nvSpPr>
          <p:cNvPr id="5" name="Content Placeholder 4">
            <a:extLst>
              <a:ext uri="{FF2B5EF4-FFF2-40B4-BE49-F238E27FC236}">
                <a16:creationId xmlns:a16="http://schemas.microsoft.com/office/drawing/2014/main" id="{ACE3F459-61D8-403D-8D35-EDE5AC706D56}"/>
              </a:ext>
            </a:extLst>
          </p:cNvPr>
          <p:cNvSpPr>
            <a:spLocks noGrp="1"/>
          </p:cNvSpPr>
          <p:nvPr>
            <p:ph sz="quarter" idx="13"/>
          </p:nvPr>
        </p:nvSpPr>
        <p:spPr>
          <a:xfrm>
            <a:off x="344230" y="1047218"/>
            <a:ext cx="8455540" cy="3276600"/>
          </a:xfrm>
        </p:spPr>
        <p:txBody>
          <a:bodyPr/>
          <a:lstStyle/>
          <a:p>
            <a:pPr>
              <a:spcBef>
                <a:spcPts val="600"/>
              </a:spcBef>
              <a:spcAft>
                <a:spcPts val="0"/>
              </a:spcAft>
              <a:buFont typeface="Wingdings" panose="05000000000000000000" pitchFamily="2" charset="2"/>
              <a:buChar char="«"/>
            </a:pPr>
            <a:r>
              <a:rPr lang="en-US" sz="2800" dirty="0">
                <a:solidFill>
                  <a:schemeClr val="accent2">
                    <a:lumMod val="75000"/>
                  </a:schemeClr>
                </a:solidFill>
                <a:latin typeface="+mj-lt"/>
              </a:rPr>
              <a:t>Continue promoting veteran/military related observances and implementing outreach strategies</a:t>
            </a:r>
          </a:p>
          <a:p>
            <a:pPr>
              <a:spcBef>
                <a:spcPts val="600"/>
              </a:spcBef>
              <a:spcAft>
                <a:spcPts val="0"/>
              </a:spcAft>
              <a:buFont typeface="Wingdings" panose="05000000000000000000" pitchFamily="2" charset="2"/>
              <a:buChar char="«"/>
            </a:pPr>
            <a:r>
              <a:rPr lang="en-US" sz="2800" spc="-100" dirty="0">
                <a:solidFill>
                  <a:schemeClr val="accent2">
                    <a:lumMod val="75000"/>
                  </a:schemeClr>
                </a:solidFill>
                <a:latin typeface="+mj-lt"/>
              </a:rPr>
              <a:t>Expand Purple Star Schools Program</a:t>
            </a:r>
          </a:p>
          <a:p>
            <a:pPr>
              <a:spcBef>
                <a:spcPts val="600"/>
              </a:spcBef>
              <a:spcAft>
                <a:spcPts val="0"/>
              </a:spcAft>
              <a:buFont typeface="Wingdings" panose="05000000000000000000" pitchFamily="2" charset="2"/>
              <a:buChar char="«"/>
            </a:pPr>
            <a:r>
              <a:rPr lang="en-US" sz="2800" spc="-100" dirty="0">
                <a:solidFill>
                  <a:schemeClr val="accent2">
                    <a:lumMod val="75000"/>
                  </a:schemeClr>
                </a:solidFill>
                <a:latin typeface="+mj-lt"/>
              </a:rPr>
              <a:t>Purple Heart County Designation</a:t>
            </a:r>
          </a:p>
          <a:p>
            <a:pPr>
              <a:spcBef>
                <a:spcPts val="600"/>
              </a:spcBef>
              <a:spcAft>
                <a:spcPts val="0"/>
              </a:spcAft>
              <a:buFont typeface="Wingdings" panose="05000000000000000000" pitchFamily="2" charset="2"/>
              <a:buChar char="«"/>
            </a:pPr>
            <a:r>
              <a:rPr lang="en-US" sz="2800" dirty="0">
                <a:solidFill>
                  <a:schemeClr val="accent2">
                    <a:lumMod val="75000"/>
                  </a:schemeClr>
                </a:solidFill>
                <a:latin typeface="+mj-lt"/>
              </a:rPr>
              <a:t>Hidden Heroes Caregiver Community Designation</a:t>
            </a:r>
          </a:p>
          <a:p>
            <a:pPr>
              <a:spcBef>
                <a:spcPts val="600"/>
              </a:spcBef>
              <a:spcAft>
                <a:spcPts val="0"/>
              </a:spcAft>
              <a:buFont typeface="Wingdings" panose="05000000000000000000" pitchFamily="2" charset="2"/>
              <a:buChar char="«"/>
            </a:pPr>
            <a:r>
              <a:rPr lang="en-US" sz="2800" spc="-100" dirty="0">
                <a:solidFill>
                  <a:schemeClr val="accent2">
                    <a:lumMod val="75000"/>
                  </a:schemeClr>
                </a:solidFill>
                <a:latin typeface="+mj-lt"/>
              </a:rPr>
              <a:t>Revisit Disabled Veterans Property Tax Credit in FY26</a:t>
            </a:r>
          </a:p>
          <a:p>
            <a:pPr>
              <a:spcBef>
                <a:spcPts val="1200"/>
              </a:spcBef>
              <a:spcAft>
                <a:spcPts val="0"/>
              </a:spcAft>
              <a:buFont typeface="Wingdings" panose="05000000000000000000" pitchFamily="2" charset="2"/>
              <a:buChar char="«"/>
            </a:pPr>
            <a:endParaRPr lang="en-US" sz="2800" dirty="0">
              <a:solidFill>
                <a:schemeClr val="accent2">
                  <a:lumMod val="75000"/>
                </a:schemeClr>
              </a:solidFill>
              <a:latin typeface="+mj-lt"/>
            </a:endParaRPr>
          </a:p>
        </p:txBody>
      </p:sp>
      <p:pic>
        <p:nvPicPr>
          <p:cNvPr id="8" name="Picture 7" descr="Veterans Affair Commission Logo_Horizontal Full Color">
            <a:extLst>
              <a:ext uri="{FF2B5EF4-FFF2-40B4-BE49-F238E27FC236}">
                <a16:creationId xmlns:a16="http://schemas.microsoft.com/office/drawing/2014/main" id="{CEBF5B70-FBB1-49F6-85BB-C755FE66417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360" y="4162734"/>
            <a:ext cx="2611778" cy="640080"/>
          </a:xfrm>
          <a:prstGeom prst="rect">
            <a:avLst/>
          </a:prstGeom>
          <a:noFill/>
          <a:ln>
            <a:noFill/>
          </a:ln>
        </p:spPr>
      </p:pic>
      <p:sp>
        <p:nvSpPr>
          <p:cNvPr id="6" name="TextBox 5">
            <a:extLst>
              <a:ext uri="{FF2B5EF4-FFF2-40B4-BE49-F238E27FC236}">
                <a16:creationId xmlns:a16="http://schemas.microsoft.com/office/drawing/2014/main" id="{E7BEFF05-CD85-43B7-A81D-18C4B31E1800}"/>
              </a:ext>
            </a:extLst>
          </p:cNvPr>
          <p:cNvSpPr txBox="1"/>
          <p:nvPr/>
        </p:nvSpPr>
        <p:spPr>
          <a:xfrm>
            <a:off x="8001000" y="4475686"/>
            <a:ext cx="1066800" cy="369332"/>
          </a:xfrm>
          <a:prstGeom prst="rect">
            <a:avLst/>
          </a:prstGeom>
          <a:noFill/>
        </p:spPr>
        <p:txBody>
          <a:bodyPr wrap="square" rtlCol="0">
            <a:spAutoFit/>
          </a:bodyPr>
          <a:lstStyle/>
          <a:p>
            <a:pPr algn="ctr"/>
            <a:r>
              <a:rPr lang="en-US" b="1" dirty="0">
                <a:latin typeface="+mj-lt"/>
              </a:rPr>
              <a:t>18</a:t>
            </a:r>
          </a:p>
        </p:txBody>
      </p:sp>
    </p:spTree>
    <p:extLst>
      <p:ext uri="{BB962C8B-B14F-4D97-AF65-F5344CB8AC3E}">
        <p14:creationId xmlns:p14="http://schemas.microsoft.com/office/powerpoint/2010/main" val="552203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6C4749B-375E-423F-913D-7206F9FF2F05}"/>
              </a:ext>
            </a:extLst>
          </p:cNvPr>
          <p:cNvSpPr/>
          <p:nvPr/>
        </p:nvSpPr>
        <p:spPr>
          <a:xfrm>
            <a:off x="2438400" y="1885950"/>
            <a:ext cx="3980578" cy="830997"/>
          </a:xfrm>
          <a:prstGeom prst="rect">
            <a:avLst/>
          </a:prstGeom>
        </p:spPr>
        <p:txBody>
          <a:bodyPr wrap="none">
            <a:spAutoFit/>
          </a:bodyPr>
          <a:lstStyle/>
          <a:p>
            <a:pPr algn="ctr">
              <a:spcBef>
                <a:spcPct val="20000"/>
              </a:spcBef>
            </a:pPr>
            <a:r>
              <a:rPr lang="en-US" sz="4800" b="1" i="1" dirty="0">
                <a:solidFill>
                  <a:srgbClr val="4A618D"/>
                </a:solidFill>
                <a:latin typeface="+mj-lt"/>
              </a:rPr>
              <a:t>QUESTIONS?</a:t>
            </a:r>
          </a:p>
        </p:txBody>
      </p:sp>
      <p:pic>
        <p:nvPicPr>
          <p:cNvPr id="7" name="Picture 6" descr="Veterans Affair Commission Logo_Horizontal Full Color">
            <a:extLst>
              <a:ext uri="{FF2B5EF4-FFF2-40B4-BE49-F238E27FC236}">
                <a16:creationId xmlns:a16="http://schemas.microsoft.com/office/drawing/2014/main" id="{EDF2F08B-A47E-48AC-B475-152F4B73C06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360" y="4162734"/>
            <a:ext cx="2611778" cy="640080"/>
          </a:xfrm>
          <a:prstGeom prst="rect">
            <a:avLst/>
          </a:prstGeom>
          <a:noFill/>
          <a:ln>
            <a:noFill/>
          </a:ln>
        </p:spPr>
      </p:pic>
      <p:sp>
        <p:nvSpPr>
          <p:cNvPr id="5" name="TextBox 4">
            <a:extLst>
              <a:ext uri="{FF2B5EF4-FFF2-40B4-BE49-F238E27FC236}">
                <a16:creationId xmlns:a16="http://schemas.microsoft.com/office/drawing/2014/main" id="{A035A2B2-DF78-4584-B315-8FF343C9199A}"/>
              </a:ext>
            </a:extLst>
          </p:cNvPr>
          <p:cNvSpPr txBox="1"/>
          <p:nvPr/>
        </p:nvSpPr>
        <p:spPr>
          <a:xfrm>
            <a:off x="8001000" y="4475686"/>
            <a:ext cx="1066800" cy="369332"/>
          </a:xfrm>
          <a:prstGeom prst="rect">
            <a:avLst/>
          </a:prstGeom>
          <a:noFill/>
        </p:spPr>
        <p:txBody>
          <a:bodyPr wrap="square" rtlCol="0">
            <a:spAutoFit/>
          </a:bodyPr>
          <a:lstStyle/>
          <a:p>
            <a:pPr algn="ctr"/>
            <a:r>
              <a:rPr lang="en-US" b="1" dirty="0">
                <a:latin typeface="+mj-lt"/>
              </a:rPr>
              <a:t>19</a:t>
            </a:r>
          </a:p>
        </p:txBody>
      </p:sp>
    </p:spTree>
    <p:extLst>
      <p:ext uri="{BB962C8B-B14F-4D97-AF65-F5344CB8AC3E}">
        <p14:creationId xmlns:p14="http://schemas.microsoft.com/office/powerpoint/2010/main" val="3567241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17C00-7DFB-42C2-8C8A-481796353F03}"/>
              </a:ext>
            </a:extLst>
          </p:cNvPr>
          <p:cNvSpPr>
            <a:spLocks noGrp="1"/>
          </p:cNvSpPr>
          <p:nvPr>
            <p:ph type="ctrTitle"/>
          </p:nvPr>
        </p:nvSpPr>
        <p:spPr>
          <a:xfrm>
            <a:off x="685800" y="355119"/>
            <a:ext cx="7772400" cy="914400"/>
          </a:xfrm>
        </p:spPr>
        <p:txBody>
          <a:bodyPr/>
          <a:lstStyle/>
          <a:p>
            <a:r>
              <a:rPr lang="en-US" sz="5400" dirty="0"/>
              <a:t>Purpose</a:t>
            </a:r>
          </a:p>
        </p:txBody>
      </p:sp>
      <p:sp>
        <p:nvSpPr>
          <p:cNvPr id="5" name="Content Placeholder 4">
            <a:extLst>
              <a:ext uri="{FF2B5EF4-FFF2-40B4-BE49-F238E27FC236}">
                <a16:creationId xmlns:a16="http://schemas.microsoft.com/office/drawing/2014/main" id="{ACE3F459-61D8-403D-8D35-EDE5AC706D56}"/>
              </a:ext>
            </a:extLst>
          </p:cNvPr>
          <p:cNvSpPr>
            <a:spLocks noGrp="1"/>
          </p:cNvSpPr>
          <p:nvPr>
            <p:ph sz="quarter" idx="13"/>
          </p:nvPr>
        </p:nvSpPr>
        <p:spPr>
          <a:xfrm>
            <a:off x="762000" y="1338816"/>
            <a:ext cx="7772400" cy="2362200"/>
          </a:xfrm>
        </p:spPr>
        <p:txBody>
          <a:bodyPr/>
          <a:lstStyle/>
          <a:p>
            <a:pPr marL="0" indent="0" algn="ctr">
              <a:buNone/>
            </a:pPr>
            <a:r>
              <a:rPr lang="en-US" sz="2800" dirty="0">
                <a:latin typeface="+mj-lt"/>
              </a:rPr>
              <a:t>To report to the </a:t>
            </a:r>
            <a:br>
              <a:rPr lang="en-US" sz="2800" dirty="0">
                <a:latin typeface="+mj-lt"/>
              </a:rPr>
            </a:br>
            <a:r>
              <a:rPr lang="en-US" sz="2800" dirty="0">
                <a:latin typeface="+mj-lt"/>
              </a:rPr>
              <a:t>Board of County Commissioners </a:t>
            </a:r>
            <a:br>
              <a:rPr lang="en-US" sz="2800" dirty="0">
                <a:latin typeface="+mj-lt"/>
              </a:rPr>
            </a:br>
            <a:r>
              <a:rPr lang="en-US" sz="2800" dirty="0">
                <a:latin typeface="+mj-lt"/>
              </a:rPr>
              <a:t>and the Citizens of Calvert County</a:t>
            </a:r>
            <a:br>
              <a:rPr lang="en-US" sz="2800" dirty="0">
                <a:latin typeface="+mj-lt"/>
              </a:rPr>
            </a:br>
            <a:r>
              <a:rPr lang="en-US" sz="2800" dirty="0">
                <a:latin typeface="+mj-lt"/>
              </a:rPr>
              <a:t>on the accomplishments of the </a:t>
            </a:r>
            <a:br>
              <a:rPr lang="en-US" sz="2800" dirty="0">
                <a:latin typeface="+mj-lt"/>
              </a:rPr>
            </a:br>
            <a:r>
              <a:rPr lang="en-US" sz="2800" dirty="0">
                <a:latin typeface="+mj-lt"/>
              </a:rPr>
              <a:t>Calvert County Veterans Affairs Commission</a:t>
            </a:r>
            <a:br>
              <a:rPr lang="en-US" sz="2800" dirty="0">
                <a:latin typeface="+mj-lt"/>
              </a:rPr>
            </a:br>
            <a:r>
              <a:rPr lang="en-US" sz="2800" dirty="0">
                <a:latin typeface="+mj-lt"/>
              </a:rPr>
              <a:t>in our third year.</a:t>
            </a:r>
          </a:p>
        </p:txBody>
      </p:sp>
      <p:pic>
        <p:nvPicPr>
          <p:cNvPr id="8" name="Picture 7" descr="Veterans Affair Commission Logo_Horizontal Full Color">
            <a:extLst>
              <a:ext uri="{FF2B5EF4-FFF2-40B4-BE49-F238E27FC236}">
                <a16:creationId xmlns:a16="http://schemas.microsoft.com/office/drawing/2014/main" id="{CEBF5B70-FBB1-49F6-85BB-C755FE66417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360" y="4155646"/>
            <a:ext cx="2611778" cy="640080"/>
          </a:xfrm>
          <a:prstGeom prst="rect">
            <a:avLst/>
          </a:prstGeom>
          <a:noFill/>
          <a:ln>
            <a:noFill/>
          </a:ln>
        </p:spPr>
      </p:pic>
      <p:sp>
        <p:nvSpPr>
          <p:cNvPr id="3" name="TextBox 2">
            <a:extLst>
              <a:ext uri="{FF2B5EF4-FFF2-40B4-BE49-F238E27FC236}">
                <a16:creationId xmlns:a16="http://schemas.microsoft.com/office/drawing/2014/main" id="{456F180F-856D-4000-BE0E-651172904D13}"/>
              </a:ext>
            </a:extLst>
          </p:cNvPr>
          <p:cNvSpPr txBox="1"/>
          <p:nvPr/>
        </p:nvSpPr>
        <p:spPr>
          <a:xfrm>
            <a:off x="8001000" y="4475686"/>
            <a:ext cx="1066800" cy="369332"/>
          </a:xfrm>
          <a:prstGeom prst="rect">
            <a:avLst/>
          </a:prstGeom>
          <a:noFill/>
        </p:spPr>
        <p:txBody>
          <a:bodyPr wrap="square" rtlCol="0">
            <a:spAutoFit/>
          </a:bodyPr>
          <a:lstStyle/>
          <a:p>
            <a:pPr algn="ctr"/>
            <a:r>
              <a:rPr lang="en-US" b="1" dirty="0">
                <a:latin typeface="+mj-lt"/>
              </a:rPr>
              <a:t>2</a:t>
            </a:r>
          </a:p>
        </p:txBody>
      </p:sp>
    </p:spTree>
    <p:extLst>
      <p:ext uri="{BB962C8B-B14F-4D97-AF65-F5344CB8AC3E}">
        <p14:creationId xmlns:p14="http://schemas.microsoft.com/office/powerpoint/2010/main" val="2650923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17C00-7DFB-42C2-8C8A-481796353F03}"/>
              </a:ext>
            </a:extLst>
          </p:cNvPr>
          <p:cNvSpPr>
            <a:spLocks noGrp="1"/>
          </p:cNvSpPr>
          <p:nvPr>
            <p:ph type="ctrTitle"/>
          </p:nvPr>
        </p:nvSpPr>
        <p:spPr>
          <a:xfrm>
            <a:off x="685800" y="438150"/>
            <a:ext cx="7772400" cy="914400"/>
          </a:xfrm>
        </p:spPr>
        <p:txBody>
          <a:bodyPr/>
          <a:lstStyle/>
          <a:p>
            <a:r>
              <a:rPr lang="en-US" sz="4000" cap="small" dirty="0">
                <a:solidFill>
                  <a:schemeClr val="accent2">
                    <a:lumMod val="75000"/>
                  </a:schemeClr>
                </a:solidFill>
              </a:rPr>
              <a:t>Calvert County </a:t>
            </a:r>
            <a:br>
              <a:rPr lang="en-US" sz="4000" cap="small" dirty="0">
                <a:solidFill>
                  <a:schemeClr val="accent2">
                    <a:lumMod val="75000"/>
                  </a:schemeClr>
                </a:solidFill>
              </a:rPr>
            </a:br>
            <a:r>
              <a:rPr lang="en-US" sz="3600" cap="small" dirty="0">
                <a:solidFill>
                  <a:schemeClr val="accent2">
                    <a:lumMod val="75000"/>
                  </a:schemeClr>
                </a:solidFill>
              </a:rPr>
              <a:t>Veterans Affairs Commission</a:t>
            </a:r>
            <a:endParaRPr lang="en-US" sz="4000" dirty="0"/>
          </a:p>
        </p:txBody>
      </p:sp>
      <p:pic>
        <p:nvPicPr>
          <p:cNvPr id="8" name="Picture 7" descr="Veterans Affair Commission Logo_Horizontal Full Color">
            <a:extLst>
              <a:ext uri="{FF2B5EF4-FFF2-40B4-BE49-F238E27FC236}">
                <a16:creationId xmlns:a16="http://schemas.microsoft.com/office/drawing/2014/main" id="{CEBF5B70-FBB1-49F6-85BB-C755FE66417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360" y="4155646"/>
            <a:ext cx="2611778" cy="640080"/>
          </a:xfrm>
          <a:prstGeom prst="rect">
            <a:avLst/>
          </a:prstGeom>
          <a:noFill/>
          <a:ln>
            <a:noFill/>
          </a:ln>
        </p:spPr>
      </p:pic>
      <p:sp>
        <p:nvSpPr>
          <p:cNvPr id="6" name="Text Box 4">
            <a:extLst>
              <a:ext uri="{FF2B5EF4-FFF2-40B4-BE49-F238E27FC236}">
                <a16:creationId xmlns:a16="http://schemas.microsoft.com/office/drawing/2014/main" id="{057EEE18-B492-4ECA-AEFF-C845ACD809CC}"/>
              </a:ext>
            </a:extLst>
          </p:cNvPr>
          <p:cNvSpPr txBox="1">
            <a:spLocks noChangeArrowheads="1"/>
          </p:cNvSpPr>
          <p:nvPr/>
        </p:nvSpPr>
        <p:spPr bwMode="auto">
          <a:xfrm>
            <a:off x="494414" y="1539716"/>
            <a:ext cx="5982586" cy="2441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28600" lvl="0" indent="-228600" eaLnBrk="1" hangingPunct="1">
              <a:spcBef>
                <a:spcPts val="400"/>
              </a:spcBef>
              <a:buFont typeface="Wingdings" panose="05000000000000000000" pitchFamily="2" charset="2"/>
              <a:buChar char=""/>
            </a:pPr>
            <a:r>
              <a:rPr lang="en-US" sz="1400" b="1" dirty="0">
                <a:solidFill>
                  <a:srgbClr val="000000"/>
                </a:solidFill>
                <a:latin typeface="Times New Roman"/>
              </a:rPr>
              <a:t>Dr. Brandon Temple, Chair, Educator/Educational Admin Rep</a:t>
            </a:r>
          </a:p>
          <a:p>
            <a:pPr marL="228600" indent="-228600" eaLnBrk="1" hangingPunct="1">
              <a:spcBef>
                <a:spcPts val="400"/>
              </a:spcBef>
              <a:buFont typeface="Wingdings" panose="05000000000000000000" pitchFamily="2" charset="2"/>
              <a:buChar char=""/>
            </a:pPr>
            <a:r>
              <a:rPr lang="en-US" sz="1400" b="1" dirty="0">
                <a:solidFill>
                  <a:srgbClr val="000000"/>
                </a:solidFill>
                <a:latin typeface="Times New Roman"/>
              </a:rPr>
              <a:t>Patricia McCoy, Vice-Chair, Am Legion Post 206</a:t>
            </a:r>
          </a:p>
          <a:p>
            <a:pPr marL="228600" lvl="0" indent="-228600" eaLnBrk="1" hangingPunct="1">
              <a:spcBef>
                <a:spcPts val="400"/>
              </a:spcBef>
              <a:buFont typeface="Wingdings" panose="05000000000000000000" pitchFamily="2" charset="2"/>
              <a:buChar char=""/>
            </a:pPr>
            <a:r>
              <a:rPr lang="en-US" sz="1400" b="1" dirty="0">
                <a:solidFill>
                  <a:srgbClr val="000000"/>
                </a:solidFill>
                <a:latin typeface="Times New Roman"/>
              </a:rPr>
              <a:t>Sarah (Meg) Arthur, District 1</a:t>
            </a:r>
          </a:p>
          <a:p>
            <a:pPr marL="228600" lvl="0" indent="-228600" eaLnBrk="1" hangingPunct="1">
              <a:spcBef>
                <a:spcPts val="400"/>
              </a:spcBef>
              <a:buFont typeface="Wingdings" panose="05000000000000000000" pitchFamily="2" charset="2"/>
              <a:buChar char=""/>
            </a:pPr>
            <a:r>
              <a:rPr lang="en-US" sz="1400" b="1" dirty="0">
                <a:solidFill>
                  <a:srgbClr val="000000"/>
                </a:solidFill>
                <a:latin typeface="Times New Roman"/>
              </a:rPr>
              <a:t>John Gray, American Legion Post 220</a:t>
            </a:r>
          </a:p>
          <a:p>
            <a:pPr marL="228600" indent="-228600" eaLnBrk="1" hangingPunct="1">
              <a:spcBef>
                <a:spcPts val="400"/>
              </a:spcBef>
              <a:buFont typeface="Wingdings" panose="05000000000000000000" pitchFamily="2" charset="2"/>
              <a:buChar char=""/>
            </a:pPr>
            <a:r>
              <a:rPr lang="en-US" sz="1400" b="1" dirty="0">
                <a:solidFill>
                  <a:srgbClr val="000000"/>
                </a:solidFill>
                <a:latin typeface="Times New Roman"/>
              </a:rPr>
              <a:t>Jeffrey King, Business Owner Rep</a:t>
            </a:r>
          </a:p>
          <a:p>
            <a:pPr marL="228600" lvl="0" indent="-228600" eaLnBrk="1" hangingPunct="1">
              <a:spcBef>
                <a:spcPts val="400"/>
              </a:spcBef>
              <a:buFont typeface="Wingdings" panose="05000000000000000000" pitchFamily="2" charset="2"/>
              <a:buChar char=""/>
            </a:pPr>
            <a:r>
              <a:rPr lang="en-US" sz="1400" b="1" dirty="0">
                <a:solidFill>
                  <a:srgbClr val="000000"/>
                </a:solidFill>
                <a:latin typeface="Times New Roman"/>
              </a:rPr>
              <a:t>Michael Richardson, American Legion Post 274</a:t>
            </a:r>
          </a:p>
          <a:p>
            <a:pPr marL="228600" lvl="0" indent="-228600" eaLnBrk="1" hangingPunct="1">
              <a:spcBef>
                <a:spcPts val="400"/>
              </a:spcBef>
              <a:buFont typeface="Wingdings" panose="05000000000000000000" pitchFamily="2" charset="2"/>
              <a:buChar char=""/>
            </a:pPr>
            <a:r>
              <a:rPr lang="en-US" sz="1400" b="1" dirty="0">
                <a:solidFill>
                  <a:srgbClr val="000000"/>
                </a:solidFill>
                <a:latin typeface="Times New Roman"/>
              </a:rPr>
              <a:t>Robert Sprecher, American Legion Post 85</a:t>
            </a:r>
          </a:p>
          <a:p>
            <a:pPr marL="228600" lvl="0" indent="-228600" eaLnBrk="1" hangingPunct="1">
              <a:spcBef>
                <a:spcPts val="400"/>
              </a:spcBef>
              <a:buFont typeface="Wingdings" panose="05000000000000000000" pitchFamily="2" charset="2"/>
              <a:buChar char=""/>
            </a:pPr>
            <a:r>
              <a:rPr lang="en-US" sz="1400" b="1" dirty="0">
                <a:solidFill>
                  <a:srgbClr val="000000"/>
                </a:solidFill>
                <a:latin typeface="Times New Roman"/>
              </a:rPr>
              <a:t>Michael Sweeney, District 2</a:t>
            </a:r>
          </a:p>
          <a:p>
            <a:pPr marL="228600" lvl="0" indent="-228600" eaLnBrk="1" hangingPunct="1">
              <a:spcBef>
                <a:spcPts val="400"/>
              </a:spcBef>
              <a:buFont typeface="Wingdings" panose="05000000000000000000" pitchFamily="2" charset="2"/>
              <a:buChar char=""/>
            </a:pPr>
            <a:r>
              <a:rPr lang="en-US" sz="1400" b="1" dirty="0">
                <a:solidFill>
                  <a:srgbClr val="000000"/>
                </a:solidFill>
                <a:latin typeface="Times New Roman"/>
              </a:rPr>
              <a:t>Craig J. Jones, District 3</a:t>
            </a:r>
          </a:p>
        </p:txBody>
      </p:sp>
      <p:sp>
        <p:nvSpPr>
          <p:cNvPr id="7" name="TextBox 6">
            <a:extLst>
              <a:ext uri="{FF2B5EF4-FFF2-40B4-BE49-F238E27FC236}">
                <a16:creationId xmlns:a16="http://schemas.microsoft.com/office/drawing/2014/main" id="{6C0D055B-42B7-431D-8319-1C11BA2633A1}"/>
              </a:ext>
            </a:extLst>
          </p:cNvPr>
          <p:cNvSpPr txBox="1"/>
          <p:nvPr/>
        </p:nvSpPr>
        <p:spPr>
          <a:xfrm>
            <a:off x="4495800" y="1553439"/>
            <a:ext cx="4343400" cy="307777"/>
          </a:xfrm>
          <a:prstGeom prst="rect">
            <a:avLst/>
          </a:prstGeom>
          <a:noFill/>
        </p:spPr>
        <p:txBody>
          <a:bodyPr wrap="square" rtlCol="0">
            <a:spAutoFit/>
          </a:bodyPr>
          <a:lstStyle/>
          <a:p>
            <a:pPr lvl="0" eaLnBrk="1" hangingPunct="1">
              <a:spcBef>
                <a:spcPts val="400"/>
              </a:spcBef>
            </a:pPr>
            <a:r>
              <a:rPr lang="en-US" sz="1400" b="1" dirty="0">
                <a:solidFill>
                  <a:srgbClr val="000000"/>
                </a:solidFill>
                <a:latin typeface="Times New Roman"/>
              </a:rPr>
              <a:t> </a:t>
            </a:r>
          </a:p>
        </p:txBody>
      </p:sp>
      <p:sp>
        <p:nvSpPr>
          <p:cNvPr id="9" name="TextBox 8">
            <a:extLst>
              <a:ext uri="{FF2B5EF4-FFF2-40B4-BE49-F238E27FC236}">
                <a16:creationId xmlns:a16="http://schemas.microsoft.com/office/drawing/2014/main" id="{831C6AED-A0E5-45F0-8553-B823D955758E}"/>
              </a:ext>
            </a:extLst>
          </p:cNvPr>
          <p:cNvSpPr txBox="1"/>
          <p:nvPr/>
        </p:nvSpPr>
        <p:spPr>
          <a:xfrm>
            <a:off x="8153400" y="4475686"/>
            <a:ext cx="1066800" cy="369332"/>
          </a:xfrm>
          <a:prstGeom prst="rect">
            <a:avLst/>
          </a:prstGeom>
          <a:noFill/>
        </p:spPr>
        <p:txBody>
          <a:bodyPr wrap="square" rtlCol="0">
            <a:spAutoFit/>
          </a:bodyPr>
          <a:lstStyle/>
          <a:p>
            <a:pPr algn="ctr"/>
            <a:r>
              <a:rPr lang="en-US" b="1" dirty="0">
                <a:latin typeface="+mj-lt"/>
              </a:rPr>
              <a:t>3</a:t>
            </a:r>
          </a:p>
        </p:txBody>
      </p:sp>
      <p:sp>
        <p:nvSpPr>
          <p:cNvPr id="3" name="TextBox 2">
            <a:extLst>
              <a:ext uri="{FF2B5EF4-FFF2-40B4-BE49-F238E27FC236}">
                <a16:creationId xmlns:a16="http://schemas.microsoft.com/office/drawing/2014/main" id="{FB7EFD7D-366D-5F94-290E-377F04673D81}"/>
              </a:ext>
            </a:extLst>
          </p:cNvPr>
          <p:cNvSpPr txBox="1"/>
          <p:nvPr/>
        </p:nvSpPr>
        <p:spPr>
          <a:xfrm>
            <a:off x="4876800" y="2310050"/>
            <a:ext cx="3886200" cy="2031325"/>
          </a:xfrm>
          <a:prstGeom prst="rect">
            <a:avLst/>
          </a:prstGeom>
          <a:noFill/>
        </p:spPr>
        <p:txBody>
          <a:bodyPr wrap="square" rtlCol="0">
            <a:spAutoFit/>
          </a:bodyPr>
          <a:lstStyle/>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r>
              <a:rPr lang="en-US" dirty="0">
                <a:solidFill>
                  <a:srgbClr val="FF0000"/>
                </a:solidFill>
              </a:rPr>
              <a:t>[NEED NEW PHOTO]</a:t>
            </a: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p:txBody>
      </p:sp>
      <p:pic>
        <p:nvPicPr>
          <p:cNvPr id="5" name="Picture 4">
            <a:extLst>
              <a:ext uri="{FF2B5EF4-FFF2-40B4-BE49-F238E27FC236}">
                <a16:creationId xmlns:a16="http://schemas.microsoft.com/office/drawing/2014/main" id="{4C30BD29-DB88-4476-332E-6020D2F9660E}"/>
              </a:ext>
            </a:extLst>
          </p:cNvPr>
          <p:cNvPicPr>
            <a:picLocks noChangeAspect="1"/>
          </p:cNvPicPr>
          <p:nvPr/>
        </p:nvPicPr>
        <p:blipFill>
          <a:blip r:embed="rId4"/>
          <a:stretch>
            <a:fillRect/>
          </a:stretch>
        </p:blipFill>
        <p:spPr>
          <a:xfrm>
            <a:off x="4648200" y="1861216"/>
            <a:ext cx="3931920" cy="2919074"/>
          </a:xfrm>
          <a:prstGeom prst="rect">
            <a:avLst/>
          </a:prstGeom>
        </p:spPr>
      </p:pic>
    </p:spTree>
    <p:extLst>
      <p:ext uri="{BB962C8B-B14F-4D97-AF65-F5344CB8AC3E}">
        <p14:creationId xmlns:p14="http://schemas.microsoft.com/office/powerpoint/2010/main" val="662220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17C00-7DFB-42C2-8C8A-481796353F03}"/>
              </a:ext>
            </a:extLst>
          </p:cNvPr>
          <p:cNvSpPr>
            <a:spLocks noGrp="1"/>
          </p:cNvSpPr>
          <p:nvPr>
            <p:ph type="ctrTitle"/>
          </p:nvPr>
        </p:nvSpPr>
        <p:spPr>
          <a:xfrm>
            <a:off x="685800" y="438150"/>
            <a:ext cx="7772400" cy="914400"/>
          </a:xfrm>
        </p:spPr>
        <p:txBody>
          <a:bodyPr/>
          <a:lstStyle/>
          <a:p>
            <a:r>
              <a:rPr lang="en-US" sz="4000" cap="small" dirty="0">
                <a:solidFill>
                  <a:schemeClr val="accent2">
                    <a:lumMod val="75000"/>
                  </a:schemeClr>
                </a:solidFill>
              </a:rPr>
              <a:t>Calvert County </a:t>
            </a:r>
            <a:br>
              <a:rPr lang="en-US" sz="4000" cap="small" dirty="0">
                <a:solidFill>
                  <a:schemeClr val="accent2">
                    <a:lumMod val="75000"/>
                  </a:schemeClr>
                </a:solidFill>
              </a:rPr>
            </a:br>
            <a:r>
              <a:rPr lang="en-US" sz="3600" cap="small" dirty="0">
                <a:solidFill>
                  <a:schemeClr val="accent2">
                    <a:lumMod val="75000"/>
                  </a:schemeClr>
                </a:solidFill>
              </a:rPr>
              <a:t>Veterans Affairs Commission</a:t>
            </a:r>
            <a:endParaRPr lang="en-US" sz="4000" dirty="0"/>
          </a:p>
        </p:txBody>
      </p:sp>
      <p:pic>
        <p:nvPicPr>
          <p:cNvPr id="8" name="Picture 7" descr="Veterans Affair Commission Logo_Horizontal Full Color">
            <a:extLst>
              <a:ext uri="{FF2B5EF4-FFF2-40B4-BE49-F238E27FC236}">
                <a16:creationId xmlns:a16="http://schemas.microsoft.com/office/drawing/2014/main" id="{CEBF5B70-FBB1-49F6-85BB-C755FE66417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360" y="4155646"/>
            <a:ext cx="2611778" cy="640080"/>
          </a:xfrm>
          <a:prstGeom prst="rect">
            <a:avLst/>
          </a:prstGeom>
          <a:noFill/>
          <a:ln>
            <a:noFill/>
          </a:ln>
        </p:spPr>
      </p:pic>
      <p:sp>
        <p:nvSpPr>
          <p:cNvPr id="6" name="Text Box 4">
            <a:extLst>
              <a:ext uri="{FF2B5EF4-FFF2-40B4-BE49-F238E27FC236}">
                <a16:creationId xmlns:a16="http://schemas.microsoft.com/office/drawing/2014/main" id="{057EEE18-B492-4ECA-AEFF-C845ACD809CC}"/>
              </a:ext>
            </a:extLst>
          </p:cNvPr>
          <p:cNvSpPr txBox="1">
            <a:spLocks noChangeArrowheads="1"/>
          </p:cNvSpPr>
          <p:nvPr/>
        </p:nvSpPr>
        <p:spPr bwMode="auto">
          <a:xfrm>
            <a:off x="494414" y="1539716"/>
            <a:ext cx="7506586" cy="2472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eaLnBrk="1" hangingPunct="1">
              <a:spcBef>
                <a:spcPts val="400"/>
              </a:spcBef>
            </a:pPr>
            <a:r>
              <a:rPr lang="en-US" sz="2400" b="1" dirty="0">
                <a:solidFill>
                  <a:srgbClr val="000000"/>
                </a:solidFill>
                <a:latin typeface="Times New Roman"/>
              </a:rPr>
              <a:t>Ex-Officio Members</a:t>
            </a:r>
          </a:p>
          <a:p>
            <a:pPr marL="285750" indent="-285750" eaLnBrk="1" hangingPunct="1">
              <a:spcBef>
                <a:spcPts val="400"/>
              </a:spcBef>
              <a:buFont typeface="Wingdings" panose="05000000000000000000" pitchFamily="2" charset="2"/>
              <a:buChar char="«"/>
            </a:pPr>
            <a:r>
              <a:rPr lang="en-US" sz="2000" b="1" dirty="0">
                <a:solidFill>
                  <a:srgbClr val="000000"/>
                </a:solidFill>
                <a:latin typeface="Times New Roman"/>
              </a:rPr>
              <a:t>Ed Sullivan, Division Chief, Calvert County Office on Aging, BOCC Rep</a:t>
            </a:r>
          </a:p>
          <a:p>
            <a:pPr marL="285750" lvl="0" indent="-285750" eaLnBrk="1" hangingPunct="1">
              <a:spcBef>
                <a:spcPts val="400"/>
              </a:spcBef>
              <a:buFont typeface="Wingdings" panose="05000000000000000000" pitchFamily="2" charset="2"/>
              <a:buChar char="«"/>
            </a:pPr>
            <a:r>
              <a:rPr lang="en-US" sz="2000" b="1" dirty="0">
                <a:solidFill>
                  <a:srgbClr val="000000"/>
                </a:solidFill>
                <a:latin typeface="Times New Roman"/>
              </a:rPr>
              <a:t>Christian Zimmermann, Associate Dean, College of So. MD</a:t>
            </a:r>
          </a:p>
          <a:p>
            <a:pPr marL="285750" indent="-285750">
              <a:spcBef>
                <a:spcPts val="400"/>
              </a:spcBef>
              <a:buFont typeface="Wingdings" panose="05000000000000000000" pitchFamily="2" charset="2"/>
              <a:buChar char="«"/>
            </a:pPr>
            <a:r>
              <a:rPr lang="en-US" sz="2000" b="1" dirty="0">
                <a:solidFill>
                  <a:srgbClr val="000000"/>
                </a:solidFill>
                <a:latin typeface="Times New Roman"/>
              </a:rPr>
              <a:t>Kristin Byerly, Director, Veterans Initiatives, University of Maryland Global Campus</a:t>
            </a:r>
          </a:p>
          <a:p>
            <a:pPr lvl="0" eaLnBrk="1" hangingPunct="1">
              <a:spcBef>
                <a:spcPts val="400"/>
              </a:spcBef>
            </a:pPr>
            <a:endParaRPr lang="en-US" sz="1400" b="1" dirty="0">
              <a:solidFill>
                <a:srgbClr val="000000"/>
              </a:solidFill>
              <a:latin typeface="Times New Roman"/>
            </a:endParaRPr>
          </a:p>
        </p:txBody>
      </p:sp>
      <p:sp>
        <p:nvSpPr>
          <p:cNvPr id="7" name="TextBox 6">
            <a:extLst>
              <a:ext uri="{FF2B5EF4-FFF2-40B4-BE49-F238E27FC236}">
                <a16:creationId xmlns:a16="http://schemas.microsoft.com/office/drawing/2014/main" id="{6C0D055B-42B7-431D-8319-1C11BA2633A1}"/>
              </a:ext>
            </a:extLst>
          </p:cNvPr>
          <p:cNvSpPr txBox="1"/>
          <p:nvPr/>
        </p:nvSpPr>
        <p:spPr>
          <a:xfrm>
            <a:off x="4495800" y="1553439"/>
            <a:ext cx="4343400" cy="307777"/>
          </a:xfrm>
          <a:prstGeom prst="rect">
            <a:avLst/>
          </a:prstGeom>
          <a:noFill/>
        </p:spPr>
        <p:txBody>
          <a:bodyPr wrap="square" rtlCol="0">
            <a:spAutoFit/>
          </a:bodyPr>
          <a:lstStyle/>
          <a:p>
            <a:pPr lvl="0" eaLnBrk="1" hangingPunct="1">
              <a:spcBef>
                <a:spcPts val="400"/>
              </a:spcBef>
            </a:pPr>
            <a:r>
              <a:rPr lang="en-US" sz="1400" b="1" dirty="0">
                <a:solidFill>
                  <a:srgbClr val="000000"/>
                </a:solidFill>
                <a:latin typeface="Times New Roman"/>
              </a:rPr>
              <a:t> </a:t>
            </a:r>
          </a:p>
        </p:txBody>
      </p:sp>
      <p:sp>
        <p:nvSpPr>
          <p:cNvPr id="9" name="TextBox 8">
            <a:extLst>
              <a:ext uri="{FF2B5EF4-FFF2-40B4-BE49-F238E27FC236}">
                <a16:creationId xmlns:a16="http://schemas.microsoft.com/office/drawing/2014/main" id="{831C6AED-A0E5-45F0-8553-B823D955758E}"/>
              </a:ext>
            </a:extLst>
          </p:cNvPr>
          <p:cNvSpPr txBox="1"/>
          <p:nvPr/>
        </p:nvSpPr>
        <p:spPr>
          <a:xfrm>
            <a:off x="8001000" y="4475686"/>
            <a:ext cx="1066800" cy="369332"/>
          </a:xfrm>
          <a:prstGeom prst="rect">
            <a:avLst/>
          </a:prstGeom>
          <a:noFill/>
        </p:spPr>
        <p:txBody>
          <a:bodyPr wrap="square" rtlCol="0">
            <a:spAutoFit/>
          </a:bodyPr>
          <a:lstStyle/>
          <a:p>
            <a:pPr algn="ctr"/>
            <a:r>
              <a:rPr lang="en-US" b="1" dirty="0">
                <a:latin typeface="+mj-lt"/>
              </a:rPr>
              <a:t>4</a:t>
            </a:r>
          </a:p>
        </p:txBody>
      </p:sp>
    </p:spTree>
    <p:extLst>
      <p:ext uri="{BB962C8B-B14F-4D97-AF65-F5344CB8AC3E}">
        <p14:creationId xmlns:p14="http://schemas.microsoft.com/office/powerpoint/2010/main" val="2867539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17C00-7DFB-42C2-8C8A-481796353F03}"/>
              </a:ext>
            </a:extLst>
          </p:cNvPr>
          <p:cNvSpPr>
            <a:spLocks noGrp="1"/>
          </p:cNvSpPr>
          <p:nvPr>
            <p:ph type="ctrTitle"/>
          </p:nvPr>
        </p:nvSpPr>
        <p:spPr>
          <a:xfrm>
            <a:off x="685800" y="209550"/>
            <a:ext cx="7772400" cy="914400"/>
          </a:xfrm>
        </p:spPr>
        <p:txBody>
          <a:bodyPr/>
          <a:lstStyle/>
          <a:p>
            <a:r>
              <a:rPr lang="en-US" sz="4800" dirty="0"/>
              <a:t>Organizational Purpose</a:t>
            </a:r>
          </a:p>
        </p:txBody>
      </p:sp>
      <p:pic>
        <p:nvPicPr>
          <p:cNvPr id="8" name="Picture 7" descr="Veterans Affair Commission Logo_Horizontal Full Color">
            <a:extLst>
              <a:ext uri="{FF2B5EF4-FFF2-40B4-BE49-F238E27FC236}">
                <a16:creationId xmlns:a16="http://schemas.microsoft.com/office/drawing/2014/main" id="{CEBF5B70-FBB1-49F6-85BB-C755FE66417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360" y="4186126"/>
            <a:ext cx="2611778" cy="640080"/>
          </a:xfrm>
          <a:prstGeom prst="rect">
            <a:avLst/>
          </a:prstGeom>
          <a:noFill/>
          <a:ln>
            <a:noFill/>
          </a:ln>
        </p:spPr>
      </p:pic>
      <p:sp>
        <p:nvSpPr>
          <p:cNvPr id="6" name="Subtitle 2">
            <a:extLst>
              <a:ext uri="{FF2B5EF4-FFF2-40B4-BE49-F238E27FC236}">
                <a16:creationId xmlns:a16="http://schemas.microsoft.com/office/drawing/2014/main" id="{F18CE054-8632-4F70-80C0-4DB4B648D855}"/>
              </a:ext>
            </a:extLst>
          </p:cNvPr>
          <p:cNvSpPr>
            <a:spLocks noGrp="1"/>
          </p:cNvSpPr>
          <p:nvPr>
            <p:ph type="subTitle" idx="1"/>
          </p:nvPr>
        </p:nvSpPr>
        <p:spPr>
          <a:xfrm>
            <a:off x="-381000" y="1012210"/>
            <a:ext cx="8686800" cy="609600"/>
          </a:xfrm>
        </p:spPr>
        <p:txBody>
          <a:bodyPr/>
          <a:lstStyle/>
          <a:p>
            <a:r>
              <a:rPr lang="en-US" sz="2400" dirty="0"/>
              <a:t>Honor, advocacy and respect for Calvert County Veterans.</a:t>
            </a:r>
          </a:p>
        </p:txBody>
      </p:sp>
      <p:sp>
        <p:nvSpPr>
          <p:cNvPr id="7" name="Text Box 4">
            <a:extLst>
              <a:ext uri="{FF2B5EF4-FFF2-40B4-BE49-F238E27FC236}">
                <a16:creationId xmlns:a16="http://schemas.microsoft.com/office/drawing/2014/main" id="{9AC756F4-A51B-42E9-8061-B47455865D9F}"/>
              </a:ext>
            </a:extLst>
          </p:cNvPr>
          <p:cNvSpPr txBox="1">
            <a:spLocks noChangeArrowheads="1"/>
          </p:cNvSpPr>
          <p:nvPr/>
        </p:nvSpPr>
        <p:spPr bwMode="auto">
          <a:xfrm>
            <a:off x="152400" y="1504950"/>
            <a:ext cx="883920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400" b="1" dirty="0">
                <a:latin typeface="+mj-lt"/>
              </a:rPr>
              <a:t>Vision</a:t>
            </a:r>
            <a:endParaRPr lang="en-US" sz="2400" dirty="0">
              <a:latin typeface="+mj-lt"/>
            </a:endParaRPr>
          </a:p>
          <a:p>
            <a:pPr algn="ctr"/>
            <a:r>
              <a:rPr lang="en-US" sz="2400" i="1" dirty="0">
                <a:latin typeface="+mj-lt"/>
              </a:rPr>
              <a:t>“All Calvert County veterans are receiving </a:t>
            </a:r>
            <a:br>
              <a:rPr lang="en-US" sz="2400" i="1" dirty="0">
                <a:latin typeface="+mj-lt"/>
              </a:rPr>
            </a:br>
            <a:r>
              <a:rPr lang="en-US" sz="2400" i="1" dirty="0">
                <a:latin typeface="+mj-lt"/>
              </a:rPr>
              <a:t>the benefits and services to which they are entitled.”</a:t>
            </a:r>
            <a:endParaRPr lang="en-US" sz="2400" dirty="0">
              <a:latin typeface="+mj-lt"/>
            </a:endParaRPr>
          </a:p>
          <a:p>
            <a:pPr algn="ctr"/>
            <a:endParaRPr lang="en-US" sz="1100" b="1" dirty="0">
              <a:latin typeface="+mj-lt"/>
            </a:endParaRPr>
          </a:p>
          <a:p>
            <a:pPr algn="ctr"/>
            <a:r>
              <a:rPr lang="en-US" sz="2400" b="1" dirty="0">
                <a:latin typeface="+mj-lt"/>
              </a:rPr>
              <a:t>Mission Statement</a:t>
            </a:r>
            <a:endParaRPr lang="en-US" sz="2400" dirty="0">
              <a:latin typeface="+mj-lt"/>
            </a:endParaRPr>
          </a:p>
          <a:p>
            <a:pPr algn="ctr"/>
            <a:r>
              <a:rPr lang="en-US" sz="2400" i="1" dirty="0">
                <a:latin typeface="+mj-lt"/>
              </a:rPr>
              <a:t>“To advocate for all Calvert County veterans and their families</a:t>
            </a:r>
            <a:br>
              <a:rPr lang="en-US" sz="2400" i="1" dirty="0">
                <a:latin typeface="+mj-lt"/>
              </a:rPr>
            </a:br>
            <a:r>
              <a:rPr lang="en-US" sz="2400" i="1" dirty="0">
                <a:latin typeface="+mj-lt"/>
              </a:rPr>
              <a:t> while fostering a spirit of fellowship for veterans in our community.”</a:t>
            </a:r>
          </a:p>
        </p:txBody>
      </p:sp>
      <p:sp>
        <p:nvSpPr>
          <p:cNvPr id="9" name="TextBox 8">
            <a:extLst>
              <a:ext uri="{FF2B5EF4-FFF2-40B4-BE49-F238E27FC236}">
                <a16:creationId xmlns:a16="http://schemas.microsoft.com/office/drawing/2014/main" id="{26A121EC-2A79-47AA-BFB6-6C16AB871E0E}"/>
              </a:ext>
            </a:extLst>
          </p:cNvPr>
          <p:cNvSpPr txBox="1"/>
          <p:nvPr/>
        </p:nvSpPr>
        <p:spPr>
          <a:xfrm>
            <a:off x="8001000" y="4475686"/>
            <a:ext cx="1066800" cy="369332"/>
          </a:xfrm>
          <a:prstGeom prst="rect">
            <a:avLst/>
          </a:prstGeom>
          <a:noFill/>
        </p:spPr>
        <p:txBody>
          <a:bodyPr wrap="square" rtlCol="0">
            <a:spAutoFit/>
          </a:bodyPr>
          <a:lstStyle/>
          <a:p>
            <a:pPr algn="ctr"/>
            <a:r>
              <a:rPr lang="en-US" b="1" dirty="0">
                <a:latin typeface="+mj-lt"/>
              </a:rPr>
              <a:t>5</a:t>
            </a:r>
          </a:p>
        </p:txBody>
      </p:sp>
    </p:spTree>
    <p:extLst>
      <p:ext uri="{BB962C8B-B14F-4D97-AF65-F5344CB8AC3E}">
        <p14:creationId xmlns:p14="http://schemas.microsoft.com/office/powerpoint/2010/main" val="3826899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17C00-7DFB-42C2-8C8A-481796353F03}"/>
              </a:ext>
            </a:extLst>
          </p:cNvPr>
          <p:cNvSpPr>
            <a:spLocks noGrp="1"/>
          </p:cNvSpPr>
          <p:nvPr>
            <p:ph type="ctrTitle"/>
          </p:nvPr>
        </p:nvSpPr>
        <p:spPr>
          <a:xfrm>
            <a:off x="609600" y="-14442"/>
            <a:ext cx="7772400" cy="914400"/>
          </a:xfrm>
        </p:spPr>
        <p:txBody>
          <a:bodyPr/>
          <a:lstStyle/>
          <a:p>
            <a:r>
              <a:rPr lang="en-US" sz="4000" cap="small" dirty="0">
                <a:solidFill>
                  <a:schemeClr val="accent2">
                    <a:lumMod val="75000"/>
                  </a:schemeClr>
                </a:solidFill>
              </a:rPr>
              <a:t>State Level Happenings</a:t>
            </a:r>
            <a:endParaRPr lang="en-US" sz="4000" dirty="0"/>
          </a:p>
        </p:txBody>
      </p:sp>
      <p:sp>
        <p:nvSpPr>
          <p:cNvPr id="5" name="Content Placeholder 4">
            <a:extLst>
              <a:ext uri="{FF2B5EF4-FFF2-40B4-BE49-F238E27FC236}">
                <a16:creationId xmlns:a16="http://schemas.microsoft.com/office/drawing/2014/main" id="{ACE3F459-61D8-403D-8D35-EDE5AC706D56}"/>
              </a:ext>
            </a:extLst>
          </p:cNvPr>
          <p:cNvSpPr>
            <a:spLocks noGrp="1"/>
          </p:cNvSpPr>
          <p:nvPr>
            <p:ph sz="quarter" idx="13"/>
          </p:nvPr>
        </p:nvSpPr>
        <p:spPr>
          <a:xfrm>
            <a:off x="190500" y="742950"/>
            <a:ext cx="8610600" cy="2362200"/>
          </a:xfrm>
        </p:spPr>
        <p:txBody>
          <a:bodyPr/>
          <a:lstStyle/>
          <a:p>
            <a:pPr marR="0">
              <a:lnSpc>
                <a:spcPct val="105000"/>
              </a:lnSpc>
              <a:spcBef>
                <a:spcPts val="600"/>
              </a:spcBef>
              <a:buFont typeface="Wingdings" panose="05000000000000000000" pitchFamily="2" charset="2"/>
              <a:buChar char="«"/>
            </a:pPr>
            <a:r>
              <a:rPr lang="en-US" sz="2300" kern="1200" dirty="0">
                <a:solidFill>
                  <a:schemeClr val="accent6">
                    <a:lumMod val="75000"/>
                  </a:schemeClr>
                </a:solidFill>
                <a:latin typeface="+mj-lt"/>
              </a:rPr>
              <a:t>The Maryland Department of Veterans Affairs is now</a:t>
            </a:r>
            <a:br>
              <a:rPr lang="en-US" sz="2300" kern="1200" dirty="0">
                <a:solidFill>
                  <a:schemeClr val="accent6">
                    <a:lumMod val="75000"/>
                  </a:schemeClr>
                </a:solidFill>
                <a:latin typeface="+mj-lt"/>
              </a:rPr>
            </a:br>
            <a:r>
              <a:rPr lang="en-US" sz="2300" kern="1200" dirty="0">
                <a:solidFill>
                  <a:schemeClr val="accent6">
                    <a:lumMod val="75000"/>
                  </a:schemeClr>
                </a:solidFill>
                <a:latin typeface="+mj-lt"/>
              </a:rPr>
              <a:t>the Maryland Department of Veterans and Military Families.</a:t>
            </a:r>
          </a:p>
          <a:p>
            <a:pPr marR="0">
              <a:lnSpc>
                <a:spcPct val="105000"/>
              </a:lnSpc>
              <a:spcBef>
                <a:spcPts val="600"/>
              </a:spcBef>
              <a:buFont typeface="Wingdings" panose="05000000000000000000" pitchFamily="2" charset="2"/>
              <a:buChar char="«"/>
            </a:pPr>
            <a:r>
              <a:rPr lang="en-US" sz="2300" kern="1200" dirty="0">
                <a:solidFill>
                  <a:schemeClr val="accent6">
                    <a:lumMod val="75000"/>
                  </a:schemeClr>
                </a:solidFill>
                <a:latin typeface="+mj-lt"/>
              </a:rPr>
              <a:t>New name reflects the department's mission to serve a diverse community, including dependents, caregivers, and survivors.</a:t>
            </a:r>
          </a:p>
          <a:p>
            <a:pPr marR="0">
              <a:lnSpc>
                <a:spcPct val="105000"/>
              </a:lnSpc>
              <a:spcBef>
                <a:spcPts val="600"/>
              </a:spcBef>
              <a:buFont typeface="Wingdings" panose="05000000000000000000" pitchFamily="2" charset="2"/>
              <a:buChar char="«"/>
            </a:pPr>
            <a:r>
              <a:rPr lang="en-US" sz="2300" kern="1200" dirty="0">
                <a:solidFill>
                  <a:schemeClr val="accent6">
                    <a:lumMod val="75000"/>
                  </a:schemeClr>
                </a:solidFill>
                <a:latin typeface="+mj-lt"/>
              </a:rPr>
              <a:t>Change follows legislation (SB0411 and HB0431), signed by Governor Moore on April 9, 2024.</a:t>
            </a:r>
          </a:p>
          <a:p>
            <a:pPr marR="0">
              <a:lnSpc>
                <a:spcPct val="105000"/>
              </a:lnSpc>
              <a:spcBef>
                <a:spcPts val="600"/>
              </a:spcBef>
              <a:buFont typeface="Wingdings" panose="05000000000000000000" pitchFamily="2" charset="2"/>
              <a:buChar char="«"/>
            </a:pPr>
            <a:r>
              <a:rPr lang="en-US" sz="2300" kern="1200" dirty="0">
                <a:solidFill>
                  <a:schemeClr val="accent6">
                    <a:lumMod val="75000"/>
                  </a:schemeClr>
                </a:solidFill>
                <a:latin typeface="+mj-lt"/>
              </a:rPr>
              <a:t>Dana Burl appointed Deputy Secretary </a:t>
            </a:r>
            <a:br>
              <a:rPr lang="en-US" sz="2300" kern="1200" dirty="0">
                <a:solidFill>
                  <a:schemeClr val="accent6">
                    <a:lumMod val="75000"/>
                  </a:schemeClr>
                </a:solidFill>
                <a:latin typeface="+mj-lt"/>
              </a:rPr>
            </a:br>
            <a:r>
              <a:rPr lang="en-US" sz="2300" kern="1200" dirty="0">
                <a:solidFill>
                  <a:schemeClr val="accent6">
                    <a:lumMod val="75000"/>
                  </a:schemeClr>
                </a:solidFill>
                <a:latin typeface="+mj-lt"/>
              </a:rPr>
              <a:t>of Military Family Policy and Programs.</a:t>
            </a:r>
          </a:p>
          <a:p>
            <a:pPr>
              <a:spcBef>
                <a:spcPts val="1200"/>
              </a:spcBef>
              <a:buFont typeface="Wingdings" panose="05000000000000000000" pitchFamily="2" charset="2"/>
              <a:buChar char="«"/>
            </a:pPr>
            <a:endParaRPr lang="en-US" sz="2400" kern="1200" dirty="0">
              <a:solidFill>
                <a:schemeClr val="accent6">
                  <a:lumMod val="75000"/>
                </a:schemeClr>
              </a:solidFill>
              <a:latin typeface="+mj-lt"/>
            </a:endParaRPr>
          </a:p>
        </p:txBody>
      </p:sp>
      <p:pic>
        <p:nvPicPr>
          <p:cNvPr id="8" name="Picture 7" descr="Veterans Affair Commission Logo_Horizontal Full Color">
            <a:extLst>
              <a:ext uri="{FF2B5EF4-FFF2-40B4-BE49-F238E27FC236}">
                <a16:creationId xmlns:a16="http://schemas.microsoft.com/office/drawing/2014/main" id="{CEBF5B70-FBB1-49F6-85BB-C755FE66417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103" y="4155646"/>
            <a:ext cx="2611778" cy="640080"/>
          </a:xfrm>
          <a:prstGeom prst="rect">
            <a:avLst/>
          </a:prstGeom>
          <a:noFill/>
          <a:ln>
            <a:noFill/>
          </a:ln>
        </p:spPr>
      </p:pic>
      <p:sp>
        <p:nvSpPr>
          <p:cNvPr id="6" name="TextBox 5">
            <a:extLst>
              <a:ext uri="{FF2B5EF4-FFF2-40B4-BE49-F238E27FC236}">
                <a16:creationId xmlns:a16="http://schemas.microsoft.com/office/drawing/2014/main" id="{0D4FCEE3-9F4B-4A41-AD83-718A3B68CE1F}"/>
              </a:ext>
            </a:extLst>
          </p:cNvPr>
          <p:cNvSpPr txBox="1"/>
          <p:nvPr/>
        </p:nvSpPr>
        <p:spPr>
          <a:xfrm>
            <a:off x="8001000" y="4475686"/>
            <a:ext cx="1066800" cy="369332"/>
          </a:xfrm>
          <a:prstGeom prst="rect">
            <a:avLst/>
          </a:prstGeom>
          <a:noFill/>
        </p:spPr>
        <p:txBody>
          <a:bodyPr wrap="square" rtlCol="0">
            <a:spAutoFit/>
          </a:bodyPr>
          <a:lstStyle/>
          <a:p>
            <a:pPr algn="ctr"/>
            <a:r>
              <a:rPr lang="en-US" b="1" dirty="0">
                <a:latin typeface="+mj-lt"/>
              </a:rPr>
              <a:t>6</a:t>
            </a:r>
          </a:p>
        </p:txBody>
      </p:sp>
      <p:pic>
        <p:nvPicPr>
          <p:cNvPr id="3" name="Picture 2">
            <a:extLst>
              <a:ext uri="{FF2B5EF4-FFF2-40B4-BE49-F238E27FC236}">
                <a16:creationId xmlns:a16="http://schemas.microsoft.com/office/drawing/2014/main" id="{C64C535A-958F-E674-5609-849245CBAD8F}"/>
              </a:ext>
            </a:extLst>
          </p:cNvPr>
          <p:cNvPicPr>
            <a:picLocks noChangeAspect="1"/>
          </p:cNvPicPr>
          <p:nvPr/>
        </p:nvPicPr>
        <p:blipFill>
          <a:blip r:embed="rId4"/>
          <a:stretch>
            <a:fillRect/>
          </a:stretch>
        </p:blipFill>
        <p:spPr>
          <a:xfrm>
            <a:off x="6019800" y="2952976"/>
            <a:ext cx="1981200" cy="1678983"/>
          </a:xfrm>
          <a:prstGeom prst="rect">
            <a:avLst/>
          </a:prstGeom>
        </p:spPr>
      </p:pic>
    </p:spTree>
    <p:extLst>
      <p:ext uri="{BB962C8B-B14F-4D97-AF65-F5344CB8AC3E}">
        <p14:creationId xmlns:p14="http://schemas.microsoft.com/office/powerpoint/2010/main" val="2366416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17C00-7DFB-42C2-8C8A-481796353F03}"/>
              </a:ext>
            </a:extLst>
          </p:cNvPr>
          <p:cNvSpPr>
            <a:spLocks noGrp="1"/>
          </p:cNvSpPr>
          <p:nvPr>
            <p:ph type="ctrTitle"/>
          </p:nvPr>
        </p:nvSpPr>
        <p:spPr>
          <a:xfrm>
            <a:off x="609600" y="-14442"/>
            <a:ext cx="7772400" cy="914400"/>
          </a:xfrm>
        </p:spPr>
        <p:txBody>
          <a:bodyPr/>
          <a:lstStyle/>
          <a:p>
            <a:r>
              <a:rPr lang="en-US" sz="4000" cap="small" dirty="0">
                <a:solidFill>
                  <a:schemeClr val="accent2">
                    <a:lumMod val="75000"/>
                  </a:schemeClr>
                </a:solidFill>
              </a:rPr>
              <a:t>State Level Happenings</a:t>
            </a:r>
            <a:endParaRPr lang="en-US" sz="4000" dirty="0"/>
          </a:p>
        </p:txBody>
      </p:sp>
      <p:sp>
        <p:nvSpPr>
          <p:cNvPr id="5" name="Content Placeholder 4">
            <a:extLst>
              <a:ext uri="{FF2B5EF4-FFF2-40B4-BE49-F238E27FC236}">
                <a16:creationId xmlns:a16="http://schemas.microsoft.com/office/drawing/2014/main" id="{ACE3F459-61D8-403D-8D35-EDE5AC706D56}"/>
              </a:ext>
            </a:extLst>
          </p:cNvPr>
          <p:cNvSpPr>
            <a:spLocks noGrp="1"/>
          </p:cNvSpPr>
          <p:nvPr>
            <p:ph sz="quarter" idx="13"/>
          </p:nvPr>
        </p:nvSpPr>
        <p:spPr>
          <a:xfrm>
            <a:off x="198589" y="899958"/>
            <a:ext cx="8524997" cy="3124200"/>
          </a:xfrm>
        </p:spPr>
        <p:txBody>
          <a:bodyPr/>
          <a:lstStyle/>
          <a:p>
            <a:pPr marR="0">
              <a:lnSpc>
                <a:spcPct val="107000"/>
              </a:lnSpc>
              <a:spcBef>
                <a:spcPts val="600"/>
              </a:spcBef>
              <a:buFont typeface="Wingdings" panose="05000000000000000000" pitchFamily="2" charset="2"/>
              <a:buChar char="«"/>
            </a:pPr>
            <a:r>
              <a:rPr lang="en-US" sz="2400" kern="1200" dirty="0">
                <a:solidFill>
                  <a:schemeClr val="accent6">
                    <a:lumMod val="75000"/>
                  </a:schemeClr>
                </a:solidFill>
                <a:latin typeface="+mj-lt"/>
              </a:rPr>
              <a:t>Maryland named a "Hidden Heroes" state</a:t>
            </a:r>
            <a:r>
              <a:rPr lang="en-US" sz="1400" dirty="0"/>
              <a:t>.</a:t>
            </a:r>
          </a:p>
          <a:p>
            <a:pPr>
              <a:lnSpc>
                <a:spcPct val="107000"/>
              </a:lnSpc>
              <a:spcBef>
                <a:spcPts val="600"/>
              </a:spcBef>
              <a:buFont typeface="Wingdings" panose="05000000000000000000" pitchFamily="2" charset="2"/>
              <a:buChar char="«"/>
            </a:pPr>
            <a:r>
              <a:rPr lang="en-US" sz="2400" kern="1200" dirty="0">
                <a:solidFill>
                  <a:schemeClr val="accent6">
                    <a:lumMod val="75000"/>
                  </a:schemeClr>
                </a:solidFill>
                <a:latin typeface="+mj-lt"/>
              </a:rPr>
              <a:t>Part of the Elizabeth Dole Foundation’s </a:t>
            </a:r>
            <a:br>
              <a:rPr lang="en-US" sz="2400" kern="1200" dirty="0">
                <a:solidFill>
                  <a:schemeClr val="accent6">
                    <a:lumMod val="75000"/>
                  </a:schemeClr>
                </a:solidFill>
                <a:latin typeface="+mj-lt"/>
              </a:rPr>
            </a:br>
            <a:r>
              <a:rPr lang="en-US" sz="2400" kern="1200" dirty="0">
                <a:solidFill>
                  <a:schemeClr val="accent6">
                    <a:lumMod val="75000"/>
                  </a:schemeClr>
                </a:solidFill>
                <a:latin typeface="+mj-lt"/>
              </a:rPr>
              <a:t>Hidden Heroes campaign, a nationwide </a:t>
            </a:r>
            <a:br>
              <a:rPr lang="en-US" sz="2400" kern="1200" dirty="0">
                <a:solidFill>
                  <a:schemeClr val="accent6">
                    <a:lumMod val="75000"/>
                  </a:schemeClr>
                </a:solidFill>
                <a:latin typeface="+mj-lt"/>
              </a:rPr>
            </a:br>
            <a:r>
              <a:rPr lang="en-US" sz="2400" kern="1200" dirty="0">
                <a:solidFill>
                  <a:schemeClr val="accent6">
                    <a:lumMod val="75000"/>
                  </a:schemeClr>
                </a:solidFill>
                <a:latin typeface="+mj-lt"/>
              </a:rPr>
              <a:t>effort to support those caring for ill or </a:t>
            </a:r>
            <a:br>
              <a:rPr lang="en-US" sz="2400" kern="1200" dirty="0">
                <a:solidFill>
                  <a:schemeClr val="accent6">
                    <a:lumMod val="75000"/>
                  </a:schemeClr>
                </a:solidFill>
                <a:latin typeface="+mj-lt"/>
              </a:rPr>
            </a:br>
            <a:r>
              <a:rPr lang="en-US" sz="2400" kern="1200" dirty="0">
                <a:solidFill>
                  <a:schemeClr val="accent6">
                    <a:lumMod val="75000"/>
                  </a:schemeClr>
                </a:solidFill>
                <a:latin typeface="+mj-lt"/>
              </a:rPr>
              <a:t>wounded service members.</a:t>
            </a:r>
          </a:p>
          <a:p>
            <a:pPr>
              <a:lnSpc>
                <a:spcPct val="107000"/>
              </a:lnSpc>
              <a:spcBef>
                <a:spcPts val="600"/>
              </a:spcBef>
              <a:buFont typeface="Wingdings" panose="05000000000000000000" pitchFamily="2" charset="2"/>
              <a:buChar char="«"/>
            </a:pPr>
            <a:r>
              <a:rPr lang="en-US" sz="2400" kern="1200" dirty="0">
                <a:solidFill>
                  <a:schemeClr val="accent6">
                    <a:lumMod val="75000"/>
                  </a:schemeClr>
                </a:solidFill>
                <a:latin typeface="+mj-lt"/>
              </a:rPr>
              <a:t>Strengthens commitment to caregiver </a:t>
            </a:r>
            <a:br>
              <a:rPr lang="en-US" sz="2400" kern="1200" dirty="0">
                <a:solidFill>
                  <a:schemeClr val="accent6">
                    <a:lumMod val="75000"/>
                  </a:schemeClr>
                </a:solidFill>
                <a:latin typeface="+mj-lt"/>
              </a:rPr>
            </a:br>
            <a:r>
              <a:rPr lang="en-US" sz="2400" kern="1200" dirty="0">
                <a:solidFill>
                  <a:schemeClr val="accent6">
                    <a:lumMod val="75000"/>
                  </a:schemeClr>
                </a:solidFill>
                <a:latin typeface="+mj-lt"/>
              </a:rPr>
              <a:t>support through state/community programs.</a:t>
            </a:r>
          </a:p>
          <a:p>
            <a:pPr>
              <a:spcBef>
                <a:spcPts val="1200"/>
              </a:spcBef>
              <a:buFont typeface="Wingdings" panose="05000000000000000000" pitchFamily="2" charset="2"/>
              <a:buChar char="«"/>
            </a:pPr>
            <a:endParaRPr lang="en-US" sz="2400" kern="1200" dirty="0">
              <a:solidFill>
                <a:schemeClr val="accent6">
                  <a:lumMod val="75000"/>
                </a:schemeClr>
              </a:solidFill>
              <a:latin typeface="+mj-lt"/>
            </a:endParaRPr>
          </a:p>
        </p:txBody>
      </p:sp>
      <p:pic>
        <p:nvPicPr>
          <p:cNvPr id="8" name="Picture 7" descr="Veterans Affair Commission Logo_Horizontal Full Color">
            <a:extLst>
              <a:ext uri="{FF2B5EF4-FFF2-40B4-BE49-F238E27FC236}">
                <a16:creationId xmlns:a16="http://schemas.microsoft.com/office/drawing/2014/main" id="{CEBF5B70-FBB1-49F6-85BB-C755FE66417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103" y="4155646"/>
            <a:ext cx="2611778" cy="640080"/>
          </a:xfrm>
          <a:prstGeom prst="rect">
            <a:avLst/>
          </a:prstGeom>
          <a:noFill/>
          <a:ln>
            <a:noFill/>
          </a:ln>
        </p:spPr>
      </p:pic>
      <p:pic>
        <p:nvPicPr>
          <p:cNvPr id="10" name="Picture 9">
            <a:extLst>
              <a:ext uri="{FF2B5EF4-FFF2-40B4-BE49-F238E27FC236}">
                <a16:creationId xmlns:a16="http://schemas.microsoft.com/office/drawing/2014/main" id="{EDD3E678-EA34-EFA7-4E61-67238FBBBEF6}"/>
              </a:ext>
            </a:extLst>
          </p:cNvPr>
          <p:cNvPicPr>
            <a:picLocks noChangeAspect="1"/>
          </p:cNvPicPr>
          <p:nvPr/>
        </p:nvPicPr>
        <p:blipFill>
          <a:blip r:embed="rId4"/>
          <a:stretch>
            <a:fillRect/>
          </a:stretch>
        </p:blipFill>
        <p:spPr>
          <a:xfrm>
            <a:off x="6096000" y="1590273"/>
            <a:ext cx="2853684" cy="3028950"/>
          </a:xfrm>
          <a:prstGeom prst="rect">
            <a:avLst/>
          </a:prstGeom>
        </p:spPr>
      </p:pic>
      <p:sp>
        <p:nvSpPr>
          <p:cNvPr id="6" name="TextBox 5">
            <a:extLst>
              <a:ext uri="{FF2B5EF4-FFF2-40B4-BE49-F238E27FC236}">
                <a16:creationId xmlns:a16="http://schemas.microsoft.com/office/drawing/2014/main" id="{0D4FCEE3-9F4B-4A41-AD83-718A3B68CE1F}"/>
              </a:ext>
            </a:extLst>
          </p:cNvPr>
          <p:cNvSpPr txBox="1"/>
          <p:nvPr/>
        </p:nvSpPr>
        <p:spPr>
          <a:xfrm>
            <a:off x="8077200" y="4619223"/>
            <a:ext cx="1066800" cy="369332"/>
          </a:xfrm>
          <a:prstGeom prst="rect">
            <a:avLst/>
          </a:prstGeom>
          <a:noFill/>
        </p:spPr>
        <p:txBody>
          <a:bodyPr wrap="square" rtlCol="0">
            <a:spAutoFit/>
          </a:bodyPr>
          <a:lstStyle/>
          <a:p>
            <a:pPr algn="ctr"/>
            <a:r>
              <a:rPr lang="en-US" b="1" dirty="0">
                <a:latin typeface="+mj-lt"/>
              </a:rPr>
              <a:t>7</a:t>
            </a:r>
          </a:p>
        </p:txBody>
      </p:sp>
    </p:spTree>
    <p:extLst>
      <p:ext uri="{BB962C8B-B14F-4D97-AF65-F5344CB8AC3E}">
        <p14:creationId xmlns:p14="http://schemas.microsoft.com/office/powerpoint/2010/main" val="1539047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17C00-7DFB-42C2-8C8A-481796353F03}"/>
              </a:ext>
            </a:extLst>
          </p:cNvPr>
          <p:cNvSpPr>
            <a:spLocks noGrp="1"/>
          </p:cNvSpPr>
          <p:nvPr>
            <p:ph type="ctrTitle"/>
          </p:nvPr>
        </p:nvSpPr>
        <p:spPr>
          <a:xfrm>
            <a:off x="269360" y="57150"/>
            <a:ext cx="7772400" cy="914400"/>
          </a:xfrm>
        </p:spPr>
        <p:txBody>
          <a:bodyPr/>
          <a:lstStyle/>
          <a:p>
            <a:r>
              <a:rPr lang="en-US" sz="4000" cap="small" dirty="0">
                <a:solidFill>
                  <a:schemeClr val="accent2">
                    <a:lumMod val="75000"/>
                  </a:schemeClr>
                </a:solidFill>
              </a:rPr>
              <a:t>State Regional Participation</a:t>
            </a:r>
            <a:endParaRPr lang="en-US" sz="4000" dirty="0"/>
          </a:p>
        </p:txBody>
      </p:sp>
      <p:sp>
        <p:nvSpPr>
          <p:cNvPr id="5" name="Content Placeholder 4">
            <a:extLst>
              <a:ext uri="{FF2B5EF4-FFF2-40B4-BE49-F238E27FC236}">
                <a16:creationId xmlns:a16="http://schemas.microsoft.com/office/drawing/2014/main" id="{ACE3F459-61D8-403D-8D35-EDE5AC706D56}"/>
              </a:ext>
            </a:extLst>
          </p:cNvPr>
          <p:cNvSpPr>
            <a:spLocks noGrp="1"/>
          </p:cNvSpPr>
          <p:nvPr>
            <p:ph sz="quarter" idx="13"/>
          </p:nvPr>
        </p:nvSpPr>
        <p:spPr>
          <a:xfrm>
            <a:off x="419100" y="965638"/>
            <a:ext cx="8305800" cy="2362200"/>
          </a:xfrm>
        </p:spPr>
        <p:txBody>
          <a:bodyPr/>
          <a:lstStyle/>
          <a:p>
            <a:pPr marL="342900" lvl="1" indent="-342900">
              <a:spcBef>
                <a:spcPts val="0"/>
              </a:spcBef>
              <a:spcAft>
                <a:spcPts val="600"/>
              </a:spcAft>
              <a:buFont typeface="Wingdings" panose="05000000000000000000" pitchFamily="2" charset="2"/>
              <a:buChar char="«"/>
            </a:pPr>
            <a:r>
              <a:rPr lang="en-US" sz="3200" dirty="0">
                <a:solidFill>
                  <a:schemeClr val="accent2">
                    <a:lumMod val="75000"/>
                  </a:schemeClr>
                </a:solidFill>
                <a:latin typeface="+mj-lt"/>
                <a:ea typeface="+mn-ea"/>
                <a:cs typeface="+mn-cs"/>
              </a:rPr>
              <a:t>CBOC Governance Council</a:t>
            </a:r>
          </a:p>
          <a:p>
            <a:pPr marL="342900" lvl="1" indent="-342900">
              <a:spcBef>
                <a:spcPts val="0"/>
              </a:spcBef>
              <a:spcAft>
                <a:spcPts val="600"/>
              </a:spcAft>
              <a:buFont typeface="Wingdings" panose="05000000000000000000" pitchFamily="2" charset="2"/>
              <a:buChar char="«"/>
            </a:pPr>
            <a:r>
              <a:rPr lang="en-US" sz="3200" dirty="0">
                <a:solidFill>
                  <a:schemeClr val="accent2">
                    <a:lumMod val="75000"/>
                  </a:schemeClr>
                </a:solidFill>
                <a:latin typeface="+mj-lt"/>
                <a:ea typeface="+mn-ea"/>
                <a:cs typeface="+mn-cs"/>
              </a:rPr>
              <a:t>Maryland Joint Veterans Commissions</a:t>
            </a:r>
          </a:p>
          <a:p>
            <a:pPr marL="342900" lvl="1" indent="-342900">
              <a:spcBef>
                <a:spcPts val="0"/>
              </a:spcBef>
              <a:spcAft>
                <a:spcPts val="600"/>
              </a:spcAft>
              <a:buFont typeface="Wingdings" panose="05000000000000000000" pitchFamily="2" charset="2"/>
              <a:buChar char="«"/>
            </a:pPr>
            <a:r>
              <a:rPr lang="en-US" sz="3200" dirty="0">
                <a:solidFill>
                  <a:schemeClr val="accent2">
                    <a:lumMod val="75000"/>
                  </a:schemeClr>
                </a:solidFill>
                <a:latin typeface="+mj-lt"/>
                <a:ea typeface="+mn-ea"/>
                <a:cs typeface="+mn-cs"/>
              </a:rPr>
              <a:t>Veterans Regional Advisory Commission</a:t>
            </a:r>
          </a:p>
          <a:p>
            <a:pPr marL="342900" lvl="1" indent="-342900">
              <a:spcBef>
                <a:spcPts val="0"/>
              </a:spcBef>
              <a:spcAft>
                <a:spcPts val="600"/>
              </a:spcAft>
              <a:buFont typeface="Wingdings" panose="05000000000000000000" pitchFamily="2" charset="2"/>
              <a:buChar char="«"/>
            </a:pPr>
            <a:r>
              <a:rPr lang="en-US" sz="3200" dirty="0">
                <a:solidFill>
                  <a:schemeClr val="accent2">
                    <a:lumMod val="75000"/>
                  </a:schemeClr>
                </a:solidFill>
                <a:latin typeface="+mj-lt"/>
                <a:ea typeface="+mn-ea"/>
                <a:cs typeface="+mn-cs"/>
              </a:rPr>
              <a:t>VSS (Veteran Services Specialist) Program</a:t>
            </a:r>
          </a:p>
        </p:txBody>
      </p:sp>
      <p:pic>
        <p:nvPicPr>
          <p:cNvPr id="8" name="Picture 7" descr="Veterans Affair Commission Logo_Horizontal Full Color">
            <a:extLst>
              <a:ext uri="{FF2B5EF4-FFF2-40B4-BE49-F238E27FC236}">
                <a16:creationId xmlns:a16="http://schemas.microsoft.com/office/drawing/2014/main" id="{CEBF5B70-FBB1-49F6-85BB-C755FE66417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360" y="4162734"/>
            <a:ext cx="2611778" cy="640080"/>
          </a:xfrm>
          <a:prstGeom prst="rect">
            <a:avLst/>
          </a:prstGeom>
          <a:noFill/>
          <a:ln>
            <a:noFill/>
          </a:ln>
        </p:spPr>
      </p:pic>
      <p:sp>
        <p:nvSpPr>
          <p:cNvPr id="6" name="TextBox 5">
            <a:extLst>
              <a:ext uri="{FF2B5EF4-FFF2-40B4-BE49-F238E27FC236}">
                <a16:creationId xmlns:a16="http://schemas.microsoft.com/office/drawing/2014/main" id="{DDE8482B-6A2D-429A-A88C-3DF67387FFE3}"/>
              </a:ext>
            </a:extLst>
          </p:cNvPr>
          <p:cNvSpPr txBox="1"/>
          <p:nvPr/>
        </p:nvSpPr>
        <p:spPr>
          <a:xfrm>
            <a:off x="8001000" y="4475686"/>
            <a:ext cx="1066800" cy="369332"/>
          </a:xfrm>
          <a:prstGeom prst="rect">
            <a:avLst/>
          </a:prstGeom>
          <a:noFill/>
        </p:spPr>
        <p:txBody>
          <a:bodyPr wrap="square" rtlCol="0">
            <a:spAutoFit/>
          </a:bodyPr>
          <a:lstStyle/>
          <a:p>
            <a:pPr algn="ctr"/>
            <a:r>
              <a:rPr lang="en-US" b="1" dirty="0">
                <a:latin typeface="+mj-lt"/>
              </a:rPr>
              <a:t>8</a:t>
            </a:r>
          </a:p>
        </p:txBody>
      </p:sp>
    </p:spTree>
    <p:extLst>
      <p:ext uri="{BB962C8B-B14F-4D97-AF65-F5344CB8AC3E}">
        <p14:creationId xmlns:p14="http://schemas.microsoft.com/office/powerpoint/2010/main" val="2955084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17C00-7DFB-42C2-8C8A-481796353F03}"/>
              </a:ext>
            </a:extLst>
          </p:cNvPr>
          <p:cNvSpPr>
            <a:spLocks noGrp="1"/>
          </p:cNvSpPr>
          <p:nvPr>
            <p:ph type="ctrTitle"/>
          </p:nvPr>
        </p:nvSpPr>
        <p:spPr>
          <a:xfrm>
            <a:off x="609600" y="-14442"/>
            <a:ext cx="7772400" cy="914400"/>
          </a:xfrm>
        </p:spPr>
        <p:txBody>
          <a:bodyPr/>
          <a:lstStyle/>
          <a:p>
            <a:r>
              <a:rPr lang="en-US" sz="4000" cap="small" dirty="0">
                <a:solidFill>
                  <a:schemeClr val="accent2">
                    <a:lumMod val="75000"/>
                  </a:schemeClr>
                </a:solidFill>
              </a:rPr>
              <a:t>Community Connections</a:t>
            </a:r>
            <a:endParaRPr lang="en-US" sz="4000" dirty="0"/>
          </a:p>
        </p:txBody>
      </p:sp>
      <p:sp>
        <p:nvSpPr>
          <p:cNvPr id="5" name="Content Placeholder 4">
            <a:extLst>
              <a:ext uri="{FF2B5EF4-FFF2-40B4-BE49-F238E27FC236}">
                <a16:creationId xmlns:a16="http://schemas.microsoft.com/office/drawing/2014/main" id="{ACE3F459-61D8-403D-8D35-EDE5AC706D56}"/>
              </a:ext>
            </a:extLst>
          </p:cNvPr>
          <p:cNvSpPr>
            <a:spLocks noGrp="1"/>
          </p:cNvSpPr>
          <p:nvPr>
            <p:ph sz="quarter" idx="13"/>
          </p:nvPr>
        </p:nvSpPr>
        <p:spPr>
          <a:xfrm>
            <a:off x="266700" y="742950"/>
            <a:ext cx="8610600" cy="2362200"/>
          </a:xfrm>
        </p:spPr>
        <p:txBody>
          <a:bodyPr/>
          <a:lstStyle/>
          <a:p>
            <a:pPr marL="0" indent="0">
              <a:spcBef>
                <a:spcPts val="0"/>
              </a:spcBef>
              <a:spcAft>
                <a:spcPts val="0"/>
              </a:spcAft>
              <a:buNone/>
            </a:pPr>
            <a:r>
              <a:rPr lang="en-US" sz="3200" dirty="0">
                <a:solidFill>
                  <a:schemeClr val="accent2">
                    <a:lumMod val="75000"/>
                  </a:schemeClr>
                </a:solidFill>
                <a:latin typeface="+mj-lt"/>
              </a:rPr>
              <a:t>Informational presentations by:</a:t>
            </a:r>
          </a:p>
          <a:p>
            <a:pPr>
              <a:spcBef>
                <a:spcPts val="600"/>
              </a:spcBef>
              <a:buFont typeface="Wingdings" panose="05000000000000000000" pitchFamily="2" charset="2"/>
              <a:buChar char="«"/>
            </a:pPr>
            <a:r>
              <a:rPr lang="en-US" sz="2400" kern="1200" dirty="0">
                <a:solidFill>
                  <a:schemeClr val="accent6">
                    <a:lumMod val="75000"/>
                  </a:schemeClr>
                </a:solidFill>
                <a:latin typeface="+mj-lt"/>
              </a:rPr>
              <a:t>Adrian </a:t>
            </a:r>
            <a:r>
              <a:rPr lang="en-US" sz="2400" kern="1200" dirty="0" err="1">
                <a:solidFill>
                  <a:schemeClr val="accent6">
                    <a:lumMod val="75000"/>
                  </a:schemeClr>
                </a:solidFill>
                <a:latin typeface="+mj-lt"/>
              </a:rPr>
              <a:t>Gamboa</a:t>
            </a:r>
            <a:r>
              <a:rPr lang="en-US" sz="2400" kern="1200" dirty="0">
                <a:solidFill>
                  <a:schemeClr val="accent6">
                    <a:lumMod val="75000"/>
                  </a:schemeClr>
                </a:solidFill>
                <a:latin typeface="+mj-lt"/>
              </a:rPr>
              <a:t>, American Legion, Department Service Officer</a:t>
            </a:r>
          </a:p>
          <a:p>
            <a:pPr>
              <a:spcBef>
                <a:spcPts val="600"/>
              </a:spcBef>
              <a:buFont typeface="Wingdings" panose="05000000000000000000" pitchFamily="2" charset="2"/>
              <a:buChar char="«"/>
            </a:pPr>
            <a:r>
              <a:rPr lang="en-US" sz="2400" kern="1200" dirty="0">
                <a:solidFill>
                  <a:schemeClr val="accent6">
                    <a:lumMod val="75000"/>
                  </a:schemeClr>
                </a:solidFill>
                <a:latin typeface="+mj-lt"/>
              </a:rPr>
              <a:t>Maryland Senator Michael Jackson, Veterans Caucus Chair</a:t>
            </a:r>
          </a:p>
          <a:p>
            <a:pPr>
              <a:spcBef>
                <a:spcPts val="600"/>
              </a:spcBef>
              <a:buFont typeface="Wingdings" panose="05000000000000000000" pitchFamily="2" charset="2"/>
              <a:buChar char="«"/>
            </a:pPr>
            <a:r>
              <a:rPr lang="en-US" sz="2400" kern="1200" dirty="0">
                <a:solidFill>
                  <a:schemeClr val="accent6">
                    <a:lumMod val="75000"/>
                  </a:schemeClr>
                </a:solidFill>
                <a:latin typeface="+mj-lt"/>
              </a:rPr>
              <a:t>Xavier Teasley, Asst. Director of DC Area CBOCs</a:t>
            </a:r>
          </a:p>
          <a:p>
            <a:pPr>
              <a:spcBef>
                <a:spcPts val="600"/>
              </a:spcBef>
              <a:buFont typeface="Wingdings" panose="05000000000000000000" pitchFamily="2" charset="2"/>
              <a:buChar char="«"/>
            </a:pPr>
            <a:r>
              <a:rPr lang="en-US" sz="2400" kern="1200" dirty="0">
                <a:solidFill>
                  <a:schemeClr val="accent6">
                    <a:lumMod val="75000"/>
                  </a:schemeClr>
                </a:solidFill>
                <a:latin typeface="+mj-lt"/>
              </a:rPr>
              <a:t>Secretary Anthony Woods, Secretary Veterans Affairs</a:t>
            </a:r>
          </a:p>
          <a:p>
            <a:pPr>
              <a:spcBef>
                <a:spcPts val="600"/>
              </a:spcBef>
              <a:buFont typeface="Wingdings" panose="05000000000000000000" pitchFamily="2" charset="2"/>
              <a:buChar char="«"/>
            </a:pPr>
            <a:r>
              <a:rPr lang="en-US" sz="2400" kern="1200" dirty="0">
                <a:solidFill>
                  <a:schemeClr val="accent6">
                    <a:lumMod val="75000"/>
                  </a:schemeClr>
                </a:solidFill>
                <a:latin typeface="+mj-lt"/>
              </a:rPr>
              <a:t>Donny Williams, Regional Manager, ServingTogether</a:t>
            </a:r>
          </a:p>
          <a:p>
            <a:pPr>
              <a:spcBef>
                <a:spcPts val="600"/>
              </a:spcBef>
              <a:buFont typeface="Wingdings" panose="05000000000000000000" pitchFamily="2" charset="2"/>
              <a:buChar char="«"/>
            </a:pPr>
            <a:r>
              <a:rPr lang="en-US" sz="2400" kern="1200" dirty="0">
                <a:solidFill>
                  <a:schemeClr val="accent6">
                    <a:lumMod val="75000"/>
                  </a:schemeClr>
                </a:solidFill>
                <a:latin typeface="+mj-lt"/>
              </a:rPr>
              <a:t>Theresa </a:t>
            </a:r>
            <a:r>
              <a:rPr lang="en-US" sz="2400" kern="1200" dirty="0" err="1">
                <a:solidFill>
                  <a:schemeClr val="accent6">
                    <a:lumMod val="75000"/>
                  </a:schemeClr>
                </a:solidFill>
                <a:latin typeface="+mj-lt"/>
              </a:rPr>
              <a:t>Reer</a:t>
            </a:r>
            <a:r>
              <a:rPr lang="en-US" sz="2400" kern="1200" dirty="0">
                <a:solidFill>
                  <a:schemeClr val="accent6">
                    <a:lumMod val="75000"/>
                  </a:schemeClr>
                </a:solidFill>
                <a:latin typeface="+mj-lt"/>
              </a:rPr>
              <a:t>, Military Support, Operation Second Chance</a:t>
            </a:r>
          </a:p>
          <a:p>
            <a:pPr>
              <a:spcBef>
                <a:spcPts val="1200"/>
              </a:spcBef>
              <a:buFont typeface="Wingdings" panose="05000000000000000000" pitchFamily="2" charset="2"/>
              <a:buChar char="«"/>
            </a:pPr>
            <a:endParaRPr lang="en-US" sz="2400" kern="1200" dirty="0">
              <a:solidFill>
                <a:schemeClr val="accent6">
                  <a:lumMod val="75000"/>
                </a:schemeClr>
              </a:solidFill>
              <a:latin typeface="+mj-lt"/>
            </a:endParaRPr>
          </a:p>
        </p:txBody>
      </p:sp>
      <p:pic>
        <p:nvPicPr>
          <p:cNvPr id="8" name="Picture 7" descr="Veterans Affair Commission Logo_Horizontal Full Color">
            <a:extLst>
              <a:ext uri="{FF2B5EF4-FFF2-40B4-BE49-F238E27FC236}">
                <a16:creationId xmlns:a16="http://schemas.microsoft.com/office/drawing/2014/main" id="{CEBF5B70-FBB1-49F6-85BB-C755FE66417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103" y="4155646"/>
            <a:ext cx="2611778" cy="640080"/>
          </a:xfrm>
          <a:prstGeom prst="rect">
            <a:avLst/>
          </a:prstGeom>
          <a:noFill/>
          <a:ln>
            <a:noFill/>
          </a:ln>
        </p:spPr>
      </p:pic>
      <p:sp>
        <p:nvSpPr>
          <p:cNvPr id="6" name="TextBox 5">
            <a:extLst>
              <a:ext uri="{FF2B5EF4-FFF2-40B4-BE49-F238E27FC236}">
                <a16:creationId xmlns:a16="http://schemas.microsoft.com/office/drawing/2014/main" id="{0D4FCEE3-9F4B-4A41-AD83-718A3B68CE1F}"/>
              </a:ext>
            </a:extLst>
          </p:cNvPr>
          <p:cNvSpPr txBox="1"/>
          <p:nvPr/>
        </p:nvSpPr>
        <p:spPr>
          <a:xfrm>
            <a:off x="8001000" y="4475686"/>
            <a:ext cx="1066800" cy="369332"/>
          </a:xfrm>
          <a:prstGeom prst="rect">
            <a:avLst/>
          </a:prstGeom>
          <a:noFill/>
        </p:spPr>
        <p:txBody>
          <a:bodyPr wrap="square" rtlCol="0">
            <a:spAutoFit/>
          </a:bodyPr>
          <a:lstStyle/>
          <a:p>
            <a:pPr algn="ctr"/>
            <a:r>
              <a:rPr lang="en-US" b="1" dirty="0">
                <a:latin typeface="+mj-lt"/>
              </a:rPr>
              <a:t>9</a:t>
            </a:r>
          </a:p>
        </p:txBody>
      </p:sp>
    </p:spTree>
    <p:extLst>
      <p:ext uri="{BB962C8B-B14F-4D97-AF65-F5344CB8AC3E}">
        <p14:creationId xmlns:p14="http://schemas.microsoft.com/office/powerpoint/2010/main" val="2296982312"/>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F6AF759362E540B3FC5D7B9BAA95A7" ma:contentTypeVersion="13" ma:contentTypeDescription="Create a new document." ma:contentTypeScope="" ma:versionID="06404f9babcd7f6f008a956f3be4a1c6">
  <xsd:schema xmlns:xsd="http://www.w3.org/2001/XMLSchema" xmlns:xs="http://www.w3.org/2001/XMLSchema" xmlns:p="http://schemas.microsoft.com/office/2006/metadata/properties" xmlns:ns2="ef9fce7e-ddf8-499d-82a7-9b3cd039c362" xmlns:ns3="3a102672-6c6b-48b1-945f-7fcc79db5d1a" targetNamespace="http://schemas.microsoft.com/office/2006/metadata/properties" ma:root="true" ma:fieldsID="9234180bf856ed1cb571356156895082" ns2:_="" ns3:_="">
    <xsd:import namespace="ef9fce7e-ddf8-499d-82a7-9b3cd039c362"/>
    <xsd:import namespace="3a102672-6c6b-48b1-945f-7fcc79db5d1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Section" minOccurs="0"/>
                <xsd:element ref="ns3:Category" minOccurs="0"/>
                <xsd:element ref="ns3:MediaServiceDateTaken" minOccurs="0"/>
                <xsd:element ref="ns3:MediaServiceAutoTags" minOccurs="0"/>
                <xsd:element ref="ns3:MediaLengthInSecond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9fce7e-ddf8-499d-82a7-9b3cd039c36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a102672-6c6b-48b1-945f-7fcc79db5d1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Section" ma:index="12" nillable="true" ma:displayName="Section" ma:format="Dropdown" ma:internalName="Section">
      <xsd:simpleType>
        <xsd:restriction base="dms:Text">
          <xsd:maxLength value="255"/>
        </xsd:restriction>
      </xsd:simpleType>
    </xsd:element>
    <xsd:element name="Category" ma:index="13" nillable="true" ma:displayName="Category" ma:format="Dropdown" ma:internalName="Category">
      <xsd:simpleType>
        <xsd:restriction base="dms:Text">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ection xmlns="3a102672-6c6b-48b1-945f-7fcc79db5d1a">Templates</Section>
    <Category xmlns="3a102672-6c6b-48b1-945f-7fcc79db5d1a">PowerPoint</Categor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5981C6-637E-47E3-8724-6FE10D2358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9fce7e-ddf8-499d-82a7-9b3cd039c362"/>
    <ds:schemaRef ds:uri="3a102672-6c6b-48b1-945f-7fcc79db5d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F277223-FEBF-49FC-8E2D-1A3CD305193E}">
  <ds:schemaRefs>
    <ds:schemaRef ds:uri="http://purl.org/dc/terms/"/>
    <ds:schemaRef ds:uri="http://schemas.openxmlformats.org/package/2006/metadata/core-properties"/>
    <ds:schemaRef ds:uri="3a102672-6c6b-48b1-945f-7fcc79db5d1a"/>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ef9fce7e-ddf8-499d-82a7-9b3cd039c362"/>
    <ds:schemaRef ds:uri="http://www.w3.org/XML/1998/namespace"/>
  </ds:schemaRefs>
</ds:datastoreItem>
</file>

<file path=customXml/itemProps3.xml><?xml version="1.0" encoding="utf-8"?>
<ds:datastoreItem xmlns:ds="http://schemas.openxmlformats.org/officeDocument/2006/customXml" ds:itemID="{D3050705-6F2B-483E-B989-69254E281E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Template1W_blue</Template>
  <TotalTime>6435</TotalTime>
  <Words>1150</Words>
  <Application>Microsoft Office PowerPoint</Application>
  <PresentationFormat>On-screen Show (16:9)</PresentationFormat>
  <Paragraphs>165</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Times New Roman</vt:lpstr>
      <vt:lpstr>Verdana</vt:lpstr>
      <vt:lpstr>Wingdings</vt:lpstr>
      <vt:lpstr>Default Design</vt:lpstr>
      <vt:lpstr>Calvert County  Veterans Affairs Commission</vt:lpstr>
      <vt:lpstr>Purpose</vt:lpstr>
      <vt:lpstr>Calvert County  Veterans Affairs Commission</vt:lpstr>
      <vt:lpstr>Calvert County  Veterans Affairs Commission</vt:lpstr>
      <vt:lpstr>Organizational Purpose</vt:lpstr>
      <vt:lpstr>State Level Happenings</vt:lpstr>
      <vt:lpstr>State Level Happenings</vt:lpstr>
      <vt:lpstr>State Regional Participation</vt:lpstr>
      <vt:lpstr>Community Connections</vt:lpstr>
      <vt:lpstr>Community Connections</vt:lpstr>
      <vt:lpstr>Certificates of appreciation</vt:lpstr>
      <vt:lpstr>Veterans Feedback</vt:lpstr>
      <vt:lpstr>Veterans Resource Guide</vt:lpstr>
      <vt:lpstr>Veterans Events</vt:lpstr>
      <vt:lpstr>Social Media</vt:lpstr>
      <vt:lpstr>Accomplishments</vt:lpstr>
      <vt:lpstr>Accomplishments</vt:lpstr>
      <vt:lpstr>2024-2025 Goals</vt:lpstr>
      <vt:lpstr>PowerPoint Presentation</vt:lpstr>
    </vt:vector>
  </TitlesOfParts>
  <Company>Technology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dc:title>
  <dc:creator>Requilman, Jessica D.</dc:creator>
  <cp:lastModifiedBy>Joyner, Lorraine R.</cp:lastModifiedBy>
  <cp:revision>92</cp:revision>
  <cp:lastPrinted>2024-08-30T18:53:47Z</cp:lastPrinted>
  <dcterms:created xsi:type="dcterms:W3CDTF">2021-06-29T20:29:43Z</dcterms:created>
  <dcterms:modified xsi:type="dcterms:W3CDTF">2024-09-17T13:39:46Z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0x0101000FF6AF759362E540B3FC5D7B9BAA95A7</vt:lpwstr>
  </property>
</Properties>
</file>